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10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89" r:id="rId4"/>
    <p:sldMasterId id="2147483693" r:id="rId5"/>
  </p:sldMasterIdLst>
  <p:notesMasterIdLst>
    <p:notesMasterId r:id="rId10"/>
  </p:notesMasterIdLst>
  <p:sldIdLst>
    <p:sldId id="487" r:id="rId6"/>
    <p:sldId id="382" r:id="rId7"/>
    <p:sldId id="383" r:id="rId8"/>
    <p:sldId id="384" r:id="rId9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413" r:id="rId39"/>
    <p:sldId id="414" r:id="rId40"/>
    <p:sldId id="415" r:id="rId41"/>
    <p:sldId id="417" r:id="rId42"/>
    <p:sldId id="306" r:id="rId43"/>
    <p:sldId id="308" r:id="rId44"/>
    <p:sldId id="310" r:id="rId45"/>
    <p:sldId id="311" r:id="rId46"/>
    <p:sldId id="312" r:id="rId47"/>
    <p:sldId id="314" r:id="rId48"/>
    <p:sldId id="315" r:id="rId49"/>
    <p:sldId id="316" r:id="rId50"/>
    <p:sldId id="317" r:id="rId51"/>
    <p:sldId id="318" r:id="rId52"/>
    <p:sldId id="320" r:id="rId53"/>
    <p:sldId id="482" r:id="rId54"/>
    <p:sldId id="418" r:id="rId55"/>
    <p:sldId id="421" r:id="rId56"/>
    <p:sldId id="422" r:id="rId57"/>
    <p:sldId id="423" r:id="rId58"/>
    <p:sldId id="425" r:id="rId59"/>
    <p:sldId id="426" r:id="rId60"/>
    <p:sldId id="428" r:id="rId61"/>
    <p:sldId id="430" r:id="rId62"/>
    <p:sldId id="432" r:id="rId63"/>
    <p:sldId id="434" r:id="rId64"/>
    <p:sldId id="435" r:id="rId65"/>
    <p:sldId id="436" r:id="rId66"/>
    <p:sldId id="437" r:id="rId67"/>
    <p:sldId id="439" r:id="rId68"/>
    <p:sldId id="440" r:id="rId69"/>
    <p:sldId id="441" r:id="rId70"/>
    <p:sldId id="442" r:id="rId71"/>
    <p:sldId id="483" r:id="rId72"/>
    <p:sldId id="443" r:id="rId73"/>
    <p:sldId id="445" r:id="rId74"/>
    <p:sldId id="448" r:id="rId75"/>
    <p:sldId id="449" r:id="rId76"/>
    <p:sldId id="450" r:id="rId77"/>
    <p:sldId id="451" r:id="rId78"/>
    <p:sldId id="484" r:id="rId79"/>
    <p:sldId id="454" r:id="rId80"/>
    <p:sldId id="455" r:id="rId81"/>
    <p:sldId id="458" r:id="rId82"/>
    <p:sldId id="459" r:id="rId83"/>
    <p:sldId id="460" r:id="rId84"/>
    <p:sldId id="461" r:id="rId85"/>
    <p:sldId id="462" r:id="rId86"/>
    <p:sldId id="463" r:id="rId87"/>
    <p:sldId id="465" r:id="rId88"/>
    <p:sldId id="466" r:id="rId89"/>
    <p:sldId id="468" r:id="rId90"/>
    <p:sldId id="469" r:id="rId91"/>
    <p:sldId id="485" r:id="rId92"/>
    <p:sldId id="470" r:id="rId93"/>
    <p:sldId id="471" r:id="rId94"/>
    <p:sldId id="472" r:id="rId95"/>
    <p:sldId id="473" r:id="rId96"/>
    <p:sldId id="474" r:id="rId97"/>
    <p:sldId id="486" r:id="rId98"/>
    <p:sldId id="475" r:id="rId99"/>
    <p:sldId id="477" r:id="rId100"/>
    <p:sldId id="478" r:id="rId101"/>
    <p:sldId id="479" r:id="rId102"/>
    <p:sldId id="480" r:id="rId103"/>
  </p:sldIdLst>
  <p:sldSz cx="12167870" cy="684022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142" autoAdjust="0"/>
  </p:normalViewPr>
  <p:slideViewPr>
    <p:cSldViewPr showGuides="1">
      <p:cViewPr>
        <p:scale>
          <a:sx n="100" d="100"/>
          <a:sy n="100" d="100"/>
        </p:scale>
        <p:origin x="-96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3.xml"/><Relationship Id="rId98" Type="http://schemas.openxmlformats.org/officeDocument/2006/relationships/slide" Target="slides/slide92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" Type="http://schemas.openxmlformats.org/officeDocument/2006/relationships/slide" Target="slides/slide4.xml"/><Relationship Id="rId89" Type="http://schemas.openxmlformats.org/officeDocument/2006/relationships/slide" Target="slides/slide83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80" Type="http://schemas.openxmlformats.org/officeDocument/2006/relationships/slide" Target="slides/slide74.xml"/><Relationship Id="rId8" Type="http://schemas.openxmlformats.org/officeDocument/2006/relationships/slide" Target="slides/slide3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7" Type="http://schemas.openxmlformats.org/officeDocument/2006/relationships/slide" Target="slides/slide2.xml"/><Relationship Id="rId69" Type="http://schemas.openxmlformats.org/officeDocument/2006/relationships/slide" Target="slides/slide63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0" Type="http://schemas.openxmlformats.org/officeDocument/2006/relationships/slide" Target="slides/slide54.xml"/><Relationship Id="rId6" Type="http://schemas.openxmlformats.org/officeDocument/2006/relationships/slide" Target="slides/slide1.xml"/><Relationship Id="rId59" Type="http://schemas.openxmlformats.org/officeDocument/2006/relationships/slide" Target="slides/slide53.xml"/><Relationship Id="rId58" Type="http://schemas.openxmlformats.org/officeDocument/2006/relationships/slide" Target="slides/slide52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0" Type="http://schemas.openxmlformats.org/officeDocument/2006/relationships/slide" Target="slides/slide3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7" Type="http://schemas.openxmlformats.org/officeDocument/2006/relationships/customXml" Target="../customXml/item141.xml"/><Relationship Id="rId246" Type="http://schemas.openxmlformats.org/officeDocument/2006/relationships/customXml" Target="../customXml/item140.xml"/><Relationship Id="rId245" Type="http://schemas.openxmlformats.org/officeDocument/2006/relationships/customXml" Target="../customXml/item139.xml"/><Relationship Id="rId244" Type="http://schemas.openxmlformats.org/officeDocument/2006/relationships/customXml" Target="../customXml/item138.xml"/><Relationship Id="rId243" Type="http://schemas.openxmlformats.org/officeDocument/2006/relationships/customXml" Target="../customXml/item137.xml"/><Relationship Id="rId242" Type="http://schemas.openxmlformats.org/officeDocument/2006/relationships/customXml" Target="../customXml/item136.xml"/><Relationship Id="rId241" Type="http://schemas.openxmlformats.org/officeDocument/2006/relationships/customXml" Target="../customXml/item135.xml"/><Relationship Id="rId240" Type="http://schemas.openxmlformats.org/officeDocument/2006/relationships/customXml" Target="../customXml/item134.xml"/><Relationship Id="rId24" Type="http://schemas.openxmlformats.org/officeDocument/2006/relationships/slide" Target="slides/slide18.xml"/><Relationship Id="rId239" Type="http://schemas.openxmlformats.org/officeDocument/2006/relationships/customXml" Target="../customXml/item133.xml"/><Relationship Id="rId238" Type="http://schemas.openxmlformats.org/officeDocument/2006/relationships/customXml" Target="../customXml/item132.xml"/><Relationship Id="rId237" Type="http://schemas.openxmlformats.org/officeDocument/2006/relationships/customXml" Target="../customXml/item131.xml"/><Relationship Id="rId236" Type="http://schemas.openxmlformats.org/officeDocument/2006/relationships/customXml" Target="../customXml/item130.xml"/><Relationship Id="rId235" Type="http://schemas.openxmlformats.org/officeDocument/2006/relationships/customXml" Target="../customXml/item129.xml"/><Relationship Id="rId234" Type="http://schemas.openxmlformats.org/officeDocument/2006/relationships/customXml" Target="../customXml/item128.xml"/><Relationship Id="rId233" Type="http://schemas.openxmlformats.org/officeDocument/2006/relationships/customXml" Target="../customXml/item127.xml"/><Relationship Id="rId232" Type="http://schemas.openxmlformats.org/officeDocument/2006/relationships/customXml" Target="../customXml/item126.xml"/><Relationship Id="rId231" Type="http://schemas.openxmlformats.org/officeDocument/2006/relationships/customXml" Target="../customXml/item125.xml"/><Relationship Id="rId230" Type="http://schemas.openxmlformats.org/officeDocument/2006/relationships/customXml" Target="../customXml/item124.xml"/><Relationship Id="rId23" Type="http://schemas.openxmlformats.org/officeDocument/2006/relationships/slide" Target="slides/slide17.xml"/><Relationship Id="rId229" Type="http://schemas.openxmlformats.org/officeDocument/2006/relationships/customXml" Target="../customXml/item123.xml"/><Relationship Id="rId228" Type="http://schemas.openxmlformats.org/officeDocument/2006/relationships/customXml" Target="../customXml/item122.xml"/><Relationship Id="rId227" Type="http://schemas.openxmlformats.org/officeDocument/2006/relationships/customXml" Target="../customXml/item121.xml"/><Relationship Id="rId226" Type="http://schemas.openxmlformats.org/officeDocument/2006/relationships/customXml" Target="../customXml/item120.xml"/><Relationship Id="rId225" Type="http://schemas.openxmlformats.org/officeDocument/2006/relationships/customXml" Target="../customXml/item119.xml"/><Relationship Id="rId224" Type="http://schemas.openxmlformats.org/officeDocument/2006/relationships/customXml" Target="../customXml/item118.xml"/><Relationship Id="rId223" Type="http://schemas.openxmlformats.org/officeDocument/2006/relationships/customXml" Target="../customXml/item117.xml"/><Relationship Id="rId222" Type="http://schemas.openxmlformats.org/officeDocument/2006/relationships/customXml" Target="../customXml/item116.xml"/><Relationship Id="rId221" Type="http://schemas.openxmlformats.org/officeDocument/2006/relationships/customXml" Target="../customXml/item115.xml"/><Relationship Id="rId220" Type="http://schemas.openxmlformats.org/officeDocument/2006/relationships/customXml" Target="../customXml/item114.xml"/><Relationship Id="rId22" Type="http://schemas.openxmlformats.org/officeDocument/2006/relationships/slide" Target="slides/slide16.xml"/><Relationship Id="rId219" Type="http://schemas.openxmlformats.org/officeDocument/2006/relationships/customXml" Target="../customXml/item113.xml"/><Relationship Id="rId218" Type="http://schemas.openxmlformats.org/officeDocument/2006/relationships/customXml" Target="../customXml/item112.xml"/><Relationship Id="rId217" Type="http://schemas.openxmlformats.org/officeDocument/2006/relationships/customXml" Target="../customXml/item111.xml"/><Relationship Id="rId216" Type="http://schemas.openxmlformats.org/officeDocument/2006/relationships/customXml" Target="../customXml/item110.xml"/><Relationship Id="rId215" Type="http://schemas.openxmlformats.org/officeDocument/2006/relationships/customXml" Target="../customXml/item109.xml"/><Relationship Id="rId214" Type="http://schemas.openxmlformats.org/officeDocument/2006/relationships/customXml" Target="../customXml/item108.xml"/><Relationship Id="rId213" Type="http://schemas.openxmlformats.org/officeDocument/2006/relationships/customXml" Target="../customXml/item107.xml"/><Relationship Id="rId212" Type="http://schemas.openxmlformats.org/officeDocument/2006/relationships/customXml" Target="../customXml/item106.xml"/><Relationship Id="rId211" Type="http://schemas.openxmlformats.org/officeDocument/2006/relationships/customXml" Target="../customXml/item105.xml"/><Relationship Id="rId210" Type="http://schemas.openxmlformats.org/officeDocument/2006/relationships/customXml" Target="../customXml/item104.xml"/><Relationship Id="rId21" Type="http://schemas.openxmlformats.org/officeDocument/2006/relationships/slide" Target="slides/slide15.xml"/><Relationship Id="rId209" Type="http://schemas.openxmlformats.org/officeDocument/2006/relationships/customXml" Target="../customXml/item103.xml"/><Relationship Id="rId208" Type="http://schemas.openxmlformats.org/officeDocument/2006/relationships/customXml" Target="../customXml/item102.xml"/><Relationship Id="rId207" Type="http://schemas.openxmlformats.org/officeDocument/2006/relationships/customXml" Target="../customXml/item101.xml"/><Relationship Id="rId206" Type="http://schemas.openxmlformats.org/officeDocument/2006/relationships/customXml" Target="../customXml/item100.xml"/><Relationship Id="rId205" Type="http://schemas.openxmlformats.org/officeDocument/2006/relationships/customXml" Target="../customXml/item99.xml"/><Relationship Id="rId204" Type="http://schemas.openxmlformats.org/officeDocument/2006/relationships/customXml" Target="../customXml/item98.xml"/><Relationship Id="rId203" Type="http://schemas.openxmlformats.org/officeDocument/2006/relationships/customXml" Target="../customXml/item97.xml"/><Relationship Id="rId202" Type="http://schemas.openxmlformats.org/officeDocument/2006/relationships/customXml" Target="../customXml/item96.xml"/><Relationship Id="rId201" Type="http://schemas.openxmlformats.org/officeDocument/2006/relationships/customXml" Target="../customXml/item95.xml"/><Relationship Id="rId200" Type="http://schemas.openxmlformats.org/officeDocument/2006/relationships/customXml" Target="../customXml/item94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9" Type="http://schemas.openxmlformats.org/officeDocument/2006/relationships/customXml" Target="../customXml/item93.xml"/><Relationship Id="rId198" Type="http://schemas.openxmlformats.org/officeDocument/2006/relationships/customXml" Target="../customXml/item92.xml"/><Relationship Id="rId197" Type="http://schemas.openxmlformats.org/officeDocument/2006/relationships/customXml" Target="../customXml/item91.xml"/><Relationship Id="rId196" Type="http://schemas.openxmlformats.org/officeDocument/2006/relationships/customXml" Target="../customXml/item90.xml"/><Relationship Id="rId195" Type="http://schemas.openxmlformats.org/officeDocument/2006/relationships/customXml" Target="../customXml/item89.xml"/><Relationship Id="rId194" Type="http://schemas.openxmlformats.org/officeDocument/2006/relationships/customXml" Target="../customXml/item88.xml"/><Relationship Id="rId193" Type="http://schemas.openxmlformats.org/officeDocument/2006/relationships/customXml" Target="../customXml/item87.xml"/><Relationship Id="rId192" Type="http://schemas.openxmlformats.org/officeDocument/2006/relationships/customXml" Target="../customXml/item86.xml"/><Relationship Id="rId191" Type="http://schemas.openxmlformats.org/officeDocument/2006/relationships/customXml" Target="../customXml/item85.xml"/><Relationship Id="rId190" Type="http://schemas.openxmlformats.org/officeDocument/2006/relationships/customXml" Target="../customXml/item84.xml"/><Relationship Id="rId19" Type="http://schemas.openxmlformats.org/officeDocument/2006/relationships/slide" Target="slides/slide13.xml"/><Relationship Id="rId189" Type="http://schemas.openxmlformats.org/officeDocument/2006/relationships/customXml" Target="../customXml/item83.xml"/><Relationship Id="rId188" Type="http://schemas.openxmlformats.org/officeDocument/2006/relationships/customXml" Target="../customXml/item82.xml"/><Relationship Id="rId187" Type="http://schemas.openxmlformats.org/officeDocument/2006/relationships/customXml" Target="../customXml/item81.xml"/><Relationship Id="rId186" Type="http://schemas.openxmlformats.org/officeDocument/2006/relationships/customXml" Target="../customXml/item80.xml"/><Relationship Id="rId185" Type="http://schemas.openxmlformats.org/officeDocument/2006/relationships/customXml" Target="../customXml/item79.xml"/><Relationship Id="rId184" Type="http://schemas.openxmlformats.org/officeDocument/2006/relationships/customXml" Target="../customXml/item78.xml"/><Relationship Id="rId183" Type="http://schemas.openxmlformats.org/officeDocument/2006/relationships/customXml" Target="../customXml/item77.xml"/><Relationship Id="rId182" Type="http://schemas.openxmlformats.org/officeDocument/2006/relationships/customXml" Target="../customXml/item76.xml"/><Relationship Id="rId181" Type="http://schemas.openxmlformats.org/officeDocument/2006/relationships/customXml" Target="../customXml/item75.xml"/><Relationship Id="rId180" Type="http://schemas.openxmlformats.org/officeDocument/2006/relationships/customXml" Target="../customXml/item74.xml"/><Relationship Id="rId18" Type="http://schemas.openxmlformats.org/officeDocument/2006/relationships/slide" Target="slides/slide12.xml"/><Relationship Id="rId179" Type="http://schemas.openxmlformats.org/officeDocument/2006/relationships/customXml" Target="../customXml/item73.xml"/><Relationship Id="rId178" Type="http://schemas.openxmlformats.org/officeDocument/2006/relationships/customXml" Target="../customXml/item72.xml"/><Relationship Id="rId177" Type="http://schemas.openxmlformats.org/officeDocument/2006/relationships/customXml" Target="../customXml/item71.xml"/><Relationship Id="rId176" Type="http://schemas.openxmlformats.org/officeDocument/2006/relationships/customXml" Target="../customXml/item70.xml"/><Relationship Id="rId175" Type="http://schemas.openxmlformats.org/officeDocument/2006/relationships/customXml" Target="../customXml/item69.xml"/><Relationship Id="rId174" Type="http://schemas.openxmlformats.org/officeDocument/2006/relationships/customXml" Target="../customXml/item68.xml"/><Relationship Id="rId173" Type="http://schemas.openxmlformats.org/officeDocument/2006/relationships/customXml" Target="../customXml/item67.xml"/><Relationship Id="rId172" Type="http://schemas.openxmlformats.org/officeDocument/2006/relationships/customXml" Target="../customXml/item66.xml"/><Relationship Id="rId171" Type="http://schemas.openxmlformats.org/officeDocument/2006/relationships/customXml" Target="../customXml/item65.xml"/><Relationship Id="rId170" Type="http://schemas.openxmlformats.org/officeDocument/2006/relationships/customXml" Target="../customXml/item64.xml"/><Relationship Id="rId17" Type="http://schemas.openxmlformats.org/officeDocument/2006/relationships/slide" Target="slides/slide11.xml"/><Relationship Id="rId169" Type="http://schemas.openxmlformats.org/officeDocument/2006/relationships/customXml" Target="../customXml/item63.xml"/><Relationship Id="rId168" Type="http://schemas.openxmlformats.org/officeDocument/2006/relationships/customXml" Target="../customXml/item62.xml"/><Relationship Id="rId167" Type="http://schemas.openxmlformats.org/officeDocument/2006/relationships/customXml" Target="../customXml/item61.xml"/><Relationship Id="rId166" Type="http://schemas.openxmlformats.org/officeDocument/2006/relationships/customXml" Target="../customXml/item60.xml"/><Relationship Id="rId165" Type="http://schemas.openxmlformats.org/officeDocument/2006/relationships/customXml" Target="../customXml/item59.xml"/><Relationship Id="rId164" Type="http://schemas.openxmlformats.org/officeDocument/2006/relationships/customXml" Target="../customXml/item58.xml"/><Relationship Id="rId163" Type="http://schemas.openxmlformats.org/officeDocument/2006/relationships/customXml" Target="../customXml/item57.xml"/><Relationship Id="rId162" Type="http://schemas.openxmlformats.org/officeDocument/2006/relationships/customXml" Target="../customXml/item56.xml"/><Relationship Id="rId161" Type="http://schemas.openxmlformats.org/officeDocument/2006/relationships/customXml" Target="../customXml/item55.xml"/><Relationship Id="rId160" Type="http://schemas.openxmlformats.org/officeDocument/2006/relationships/customXml" Target="../customXml/item54.xml"/><Relationship Id="rId16" Type="http://schemas.openxmlformats.org/officeDocument/2006/relationships/slide" Target="slides/slide10.xml"/><Relationship Id="rId159" Type="http://schemas.openxmlformats.org/officeDocument/2006/relationships/customXml" Target="../customXml/item53.xml"/><Relationship Id="rId158" Type="http://schemas.openxmlformats.org/officeDocument/2006/relationships/customXml" Target="../customXml/item52.xml"/><Relationship Id="rId157" Type="http://schemas.openxmlformats.org/officeDocument/2006/relationships/customXml" Target="../customXml/item51.xml"/><Relationship Id="rId156" Type="http://schemas.openxmlformats.org/officeDocument/2006/relationships/customXml" Target="../customXml/item50.xml"/><Relationship Id="rId155" Type="http://schemas.openxmlformats.org/officeDocument/2006/relationships/customXml" Target="../customXml/item49.xml"/><Relationship Id="rId154" Type="http://schemas.openxmlformats.org/officeDocument/2006/relationships/customXml" Target="../customXml/item48.xml"/><Relationship Id="rId153" Type="http://schemas.openxmlformats.org/officeDocument/2006/relationships/customXml" Target="../customXml/item47.xml"/><Relationship Id="rId152" Type="http://schemas.openxmlformats.org/officeDocument/2006/relationships/customXml" Target="../customXml/item46.xml"/><Relationship Id="rId151" Type="http://schemas.openxmlformats.org/officeDocument/2006/relationships/customXml" Target="../customXml/item45.xml"/><Relationship Id="rId150" Type="http://schemas.openxmlformats.org/officeDocument/2006/relationships/customXml" Target="../customXml/item44.xml"/><Relationship Id="rId15" Type="http://schemas.openxmlformats.org/officeDocument/2006/relationships/slide" Target="slides/slide9.xml"/><Relationship Id="rId149" Type="http://schemas.openxmlformats.org/officeDocument/2006/relationships/customXml" Target="../customXml/item43.xml"/><Relationship Id="rId148" Type="http://schemas.openxmlformats.org/officeDocument/2006/relationships/customXml" Target="../customXml/item42.xml"/><Relationship Id="rId147" Type="http://schemas.openxmlformats.org/officeDocument/2006/relationships/customXml" Target="../customXml/item41.xml"/><Relationship Id="rId146" Type="http://schemas.openxmlformats.org/officeDocument/2006/relationships/customXml" Target="../customXml/item40.xml"/><Relationship Id="rId145" Type="http://schemas.openxmlformats.org/officeDocument/2006/relationships/customXml" Target="../customXml/item39.xml"/><Relationship Id="rId144" Type="http://schemas.openxmlformats.org/officeDocument/2006/relationships/customXml" Target="../customXml/item38.xml"/><Relationship Id="rId143" Type="http://schemas.openxmlformats.org/officeDocument/2006/relationships/customXml" Target="../customXml/item37.xml"/><Relationship Id="rId142" Type="http://schemas.openxmlformats.org/officeDocument/2006/relationships/customXml" Target="../customXml/item36.xml"/><Relationship Id="rId141" Type="http://schemas.openxmlformats.org/officeDocument/2006/relationships/customXml" Target="../customXml/item35.xml"/><Relationship Id="rId140" Type="http://schemas.openxmlformats.org/officeDocument/2006/relationships/customXml" Target="../customXml/item34.xml"/><Relationship Id="rId14" Type="http://schemas.openxmlformats.org/officeDocument/2006/relationships/slide" Target="slides/slide8.xml"/><Relationship Id="rId139" Type="http://schemas.openxmlformats.org/officeDocument/2006/relationships/customXml" Target="../customXml/item33.xml"/><Relationship Id="rId138" Type="http://schemas.openxmlformats.org/officeDocument/2006/relationships/customXml" Target="../customXml/item32.xml"/><Relationship Id="rId137" Type="http://schemas.openxmlformats.org/officeDocument/2006/relationships/customXml" Target="../customXml/item31.xml"/><Relationship Id="rId136" Type="http://schemas.openxmlformats.org/officeDocument/2006/relationships/customXml" Target="../customXml/item30.xml"/><Relationship Id="rId135" Type="http://schemas.openxmlformats.org/officeDocument/2006/relationships/customXml" Target="../customXml/item29.xml"/><Relationship Id="rId134" Type="http://schemas.openxmlformats.org/officeDocument/2006/relationships/customXml" Target="../customXml/item28.xml"/><Relationship Id="rId133" Type="http://schemas.openxmlformats.org/officeDocument/2006/relationships/customXml" Target="../customXml/item27.xml"/><Relationship Id="rId132" Type="http://schemas.openxmlformats.org/officeDocument/2006/relationships/customXml" Target="../customXml/item26.xml"/><Relationship Id="rId131" Type="http://schemas.openxmlformats.org/officeDocument/2006/relationships/customXml" Target="../customXml/item25.xml"/><Relationship Id="rId130" Type="http://schemas.openxmlformats.org/officeDocument/2006/relationships/customXml" Target="../customXml/item24.xml"/><Relationship Id="rId13" Type="http://schemas.openxmlformats.org/officeDocument/2006/relationships/slide" Target="slides/slide7.xml"/><Relationship Id="rId129" Type="http://schemas.openxmlformats.org/officeDocument/2006/relationships/customXml" Target="../customXml/item23.xml"/><Relationship Id="rId128" Type="http://schemas.openxmlformats.org/officeDocument/2006/relationships/customXml" Target="../customXml/item22.xml"/><Relationship Id="rId127" Type="http://schemas.openxmlformats.org/officeDocument/2006/relationships/customXml" Target="../customXml/item21.xml"/><Relationship Id="rId126" Type="http://schemas.openxmlformats.org/officeDocument/2006/relationships/customXml" Target="../customXml/item20.xml"/><Relationship Id="rId125" Type="http://schemas.openxmlformats.org/officeDocument/2006/relationships/customXml" Target="../customXml/item19.xml"/><Relationship Id="rId124" Type="http://schemas.openxmlformats.org/officeDocument/2006/relationships/customXml" Target="../customXml/item18.xml"/><Relationship Id="rId123" Type="http://schemas.openxmlformats.org/officeDocument/2006/relationships/customXml" Target="../customXml/item17.xml"/><Relationship Id="rId122" Type="http://schemas.openxmlformats.org/officeDocument/2006/relationships/customXml" Target="../customXml/item16.xml"/><Relationship Id="rId121" Type="http://schemas.openxmlformats.org/officeDocument/2006/relationships/customXml" Target="../customXml/item15.xml"/><Relationship Id="rId120" Type="http://schemas.openxmlformats.org/officeDocument/2006/relationships/customXml" Target="../customXml/item14.xml"/><Relationship Id="rId12" Type="http://schemas.openxmlformats.org/officeDocument/2006/relationships/slide" Target="slides/slide6.xml"/><Relationship Id="rId119" Type="http://schemas.openxmlformats.org/officeDocument/2006/relationships/customXml" Target="../customXml/item13.xml"/><Relationship Id="rId118" Type="http://schemas.openxmlformats.org/officeDocument/2006/relationships/customXml" Target="../customXml/item12.xml"/><Relationship Id="rId117" Type="http://schemas.openxmlformats.org/officeDocument/2006/relationships/customXml" Target="../customXml/item11.xml"/><Relationship Id="rId116" Type="http://schemas.openxmlformats.org/officeDocument/2006/relationships/customXml" Target="../customXml/item10.xml"/><Relationship Id="rId115" Type="http://schemas.openxmlformats.org/officeDocument/2006/relationships/customXml" Target="../customXml/item9.xml"/><Relationship Id="rId114" Type="http://schemas.openxmlformats.org/officeDocument/2006/relationships/customXml" Target="../customXml/item8.xml"/><Relationship Id="rId113" Type="http://schemas.openxmlformats.org/officeDocument/2006/relationships/customXml" Target="../customXml/item7.xml"/><Relationship Id="rId112" Type="http://schemas.openxmlformats.org/officeDocument/2006/relationships/customXml" Target="../customXml/item6.xml"/><Relationship Id="rId111" Type="http://schemas.openxmlformats.org/officeDocument/2006/relationships/customXml" Target="../customXml/item5.xml"/><Relationship Id="rId110" Type="http://schemas.openxmlformats.org/officeDocument/2006/relationships/customXml" Target="../customXml/item4.xml"/><Relationship Id="rId11" Type="http://schemas.openxmlformats.org/officeDocument/2006/relationships/slide" Target="slides/slide5.xml"/><Relationship Id="rId109" Type="http://schemas.openxmlformats.org/officeDocument/2006/relationships/customXml" Target="../customXml/item3.xml"/><Relationship Id="rId108" Type="http://schemas.openxmlformats.org/officeDocument/2006/relationships/customXml" Target="../customXml/item2.xml"/><Relationship Id="rId107" Type="http://schemas.openxmlformats.org/officeDocument/2006/relationships/customXml" Target="../customXml/item1.xml"/><Relationship Id="rId106" Type="http://schemas.openxmlformats.org/officeDocument/2006/relationships/tableStyles" Target="tableStyles.xml"/><Relationship Id="rId105" Type="http://schemas.openxmlformats.org/officeDocument/2006/relationships/viewProps" Target="viewProps.xml"/><Relationship Id="rId104" Type="http://schemas.openxmlformats.org/officeDocument/2006/relationships/presProps" Target="presProps.xml"/><Relationship Id="rId103" Type="http://schemas.openxmlformats.org/officeDocument/2006/relationships/slide" Target="slides/slide97.xml"/><Relationship Id="rId102" Type="http://schemas.openxmlformats.org/officeDocument/2006/relationships/slide" Target="slides/slide96.xml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4" Type="http://schemas.openxmlformats.org/officeDocument/2006/relationships/image" Target="../media/image54.wmf"/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5.vml.rels><?xml version="1.0" encoding="UTF-8" standalone="yes"?>
<Relationships xmlns="http://schemas.openxmlformats.org/package/2006/relationships"><Relationship Id="rId4" Type="http://schemas.openxmlformats.org/officeDocument/2006/relationships/image" Target="../media/image70.wmf"/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5" Type="http://schemas.openxmlformats.org/officeDocument/2006/relationships/image" Target="../media/image81.wmf"/><Relationship Id="rId4" Type="http://schemas.openxmlformats.org/officeDocument/2006/relationships/image" Target="../media/image80.wmf"/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19.vml.rels><?xml version="1.0" encoding="UTF-8" standalone="yes"?>
<Relationships xmlns="http://schemas.openxmlformats.org/package/2006/relationships"><Relationship Id="rId4" Type="http://schemas.openxmlformats.org/officeDocument/2006/relationships/image" Target="../media/image90.wmf"/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7.wmf"/><Relationship Id="rId4" Type="http://schemas.openxmlformats.org/officeDocument/2006/relationships/image" Target="../media/image106.wmf"/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2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3.wmf"/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2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0.wmf"/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26.vml.rels><?xml version="1.0" encoding="UTF-8" standalone="yes"?>
<Relationships xmlns="http://schemas.openxmlformats.org/package/2006/relationships"><Relationship Id="rId7" Type="http://schemas.openxmlformats.org/officeDocument/2006/relationships/image" Target="../media/image137.wmf"/><Relationship Id="rId6" Type="http://schemas.openxmlformats.org/officeDocument/2006/relationships/image" Target="../media/image136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0.vml.rels><?xml version="1.0" encoding="UTF-8" standalone="yes"?>
<Relationships xmlns="http://schemas.openxmlformats.org/package/2006/relationships"><Relationship Id="rId4" Type="http://schemas.openxmlformats.org/officeDocument/2006/relationships/image" Target="../media/image154.wmf"/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E16A1-CD54-44AD-AAEF-7C01002677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C518D-AE7E-41F4-BDAF-13DD522B5C6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8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0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2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3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4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6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7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8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9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0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2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3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4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7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8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9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0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3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4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5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6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9"/>
            <a:ext cx="12168188" cy="6833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9"/>
            <a:ext cx="12168188" cy="6833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9"/>
            <a:ext cx="12168188" cy="6833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9" Type="http://schemas.openxmlformats.org/officeDocument/2006/relationships/theme" Target="../theme/theme2.xml"/><Relationship Id="rId38" Type="http://schemas.openxmlformats.org/officeDocument/2006/relationships/slideLayout" Target="../slideLayouts/slideLayout39.xml"/><Relationship Id="rId37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37.xml"/><Relationship Id="rId35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1.xml"/><Relationship Id="rId3" Type="http://schemas.openxmlformats.org/officeDocument/2006/relationships/slideLayout" Target="../slideLayouts/slideLayout4.xml"/><Relationship Id="rId29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1.xml"/><Relationship Id="rId2" Type="http://schemas.openxmlformats.org/officeDocument/2006/relationships/slideLayout" Target="../slideLayouts/slideLayout3.xml"/><Relationship Id="rId19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slide" Target="../slides/slide2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684053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12168188" cy="25223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1" tIns="45609" rIns="91221" bIns="45609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89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32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5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1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74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67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78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71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"/>
            <a:ext cx="12168188" cy="395878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</p:sldLayoutIdLst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95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8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45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8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94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9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41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34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684053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12168188" cy="25223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0" tIns="45614" rIns="91230" bIns="45614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40876" y="6268995"/>
            <a:ext cx="1178623" cy="337692"/>
          </a:xfrm>
          <a:prstGeom prst="rect">
            <a:avLst/>
          </a:prstGeom>
          <a:noFill/>
        </p:spPr>
        <p:txBody>
          <a:bodyPr wrap="square" lIns="91230" tIns="45614" rIns="91230" bIns="45614">
            <a:spAutoFit/>
          </a:bodyPr>
          <a:lstStyle/>
          <a:p>
            <a:pPr algn="ctr"/>
            <a:r>
              <a:rPr lang="zh-CN" altLang="en-US" sz="1600" baseline="0" dirty="0">
                <a:solidFill>
                  <a:srgbClr val="DE0000"/>
                </a:solidFill>
                <a:hlinkClick r:id="rId5" action="ppaction://hlinksldjump"/>
              </a:rPr>
              <a:t>返回目录</a:t>
            </a:r>
            <a:endParaRPr lang="zh-CN" altLang="en-US" sz="1600" baseline="0" dirty="0">
              <a:solidFill>
                <a:srgbClr val="DE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timing>
    <p:tnLst>
      <p:par>
        <p:cTn id="1" dur="indefinite" restart="never" nodeType="tmRoot"/>
      </p:par>
    </p:tnLst>
  </p:timing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95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8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1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8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31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78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34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684053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12168188" cy="25223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1" tIns="45609" rIns="91221" bIns="45609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89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32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5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1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74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67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78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71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40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oleObject" Target="../embeddings/oleObject7.bin"/><Relationship Id="rId7" Type="http://schemas.openxmlformats.org/officeDocument/2006/relationships/image" Target="../media/image17.wmf"/><Relationship Id="rId6" Type="http://schemas.openxmlformats.org/officeDocument/2006/relationships/oleObject" Target="../embeddings/oleObject6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15.wmf"/><Relationship Id="rId2" Type="http://schemas.openxmlformats.org/officeDocument/2006/relationships/oleObject" Target="../embeddings/oleObject4.bin"/><Relationship Id="rId12" Type="http://schemas.openxmlformats.org/officeDocument/2006/relationships/notesSlide" Target="../notesSlides/notesSlide13.xml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40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23.wmf"/><Relationship Id="rId2" Type="http://schemas.openxmlformats.org/officeDocument/2006/relationships/oleObject" Target="../embeddings/oleObject9.bin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49.xml"/><Relationship Id="rId7" Type="http://schemas.openxmlformats.org/officeDocument/2006/relationships/slide" Target="slide48.xml"/><Relationship Id="rId6" Type="http://schemas.openxmlformats.org/officeDocument/2006/relationships/slide" Target="slide41.xml"/><Relationship Id="rId5" Type="http://schemas.openxmlformats.org/officeDocument/2006/relationships/slide" Target="slide28.xml"/><Relationship Id="rId4" Type="http://schemas.openxmlformats.org/officeDocument/2006/relationships/slide" Target="slide27.xml"/><Relationship Id="rId3" Type="http://schemas.openxmlformats.org/officeDocument/2006/relationships/slide" Target="slide12.xml"/><Relationship Id="rId2" Type="http://schemas.openxmlformats.org/officeDocument/2006/relationships/slide" Target="slide4.xml"/><Relationship Id="rId14" Type="http://schemas.openxmlformats.org/officeDocument/2006/relationships/slideLayout" Target="../slideLayouts/slideLayout43.xml"/><Relationship Id="rId13" Type="http://schemas.openxmlformats.org/officeDocument/2006/relationships/slide" Target="slide66.xml"/><Relationship Id="rId12" Type="http://schemas.openxmlformats.org/officeDocument/2006/relationships/slide" Target="slide92.xml"/><Relationship Id="rId11" Type="http://schemas.openxmlformats.org/officeDocument/2006/relationships/slide" Target="slide86.xml"/><Relationship Id="rId10" Type="http://schemas.openxmlformats.org/officeDocument/2006/relationships/image" Target="../media/image4.png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26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25.wmf"/><Relationship Id="rId1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28.wmf"/><Relationship Id="rId2" Type="http://schemas.openxmlformats.org/officeDocument/2006/relationships/oleObject" Target="../embeddings/oleObject12.bin"/><Relationship Id="rId1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wmf"/><Relationship Id="rId1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7" Type="http://schemas.openxmlformats.org/officeDocument/2006/relationships/vmlDrawing" Target="../drawings/vmlDrawing8.vml"/><Relationship Id="rId6" Type="http://schemas.openxmlformats.org/officeDocument/2006/relationships/slideLayout" Target="../slideLayouts/slideLayout40.xml"/><Relationship Id="rId5" Type="http://schemas.openxmlformats.org/officeDocument/2006/relationships/image" Target="../media/image43.jpeg"/><Relationship Id="rId4" Type="http://schemas.openxmlformats.org/officeDocument/2006/relationships/image" Target="../media/image42.w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41.wmf"/><Relationship Id="rId1" Type="http://schemas.openxmlformats.org/officeDocument/2006/relationships/oleObject" Target="../embeddings/oleObject1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7" Type="http://schemas.openxmlformats.org/officeDocument/2006/relationships/vmlDrawing" Target="../drawings/vmlDrawing9.vml"/><Relationship Id="rId6" Type="http://schemas.openxmlformats.org/officeDocument/2006/relationships/slideLayout" Target="../slideLayouts/slideLayout40.x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7.bin"/><Relationship Id="rId3" Type="http://schemas.openxmlformats.org/officeDocument/2006/relationships/image" Target="../media/image45.wmf"/><Relationship Id="rId2" Type="http://schemas.openxmlformats.org/officeDocument/2006/relationships/oleObject" Target="../embeddings/oleObject16.bin"/><Relationship Id="rId1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8.xml"/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48.wmf"/><Relationship Id="rId2" Type="http://schemas.openxmlformats.org/officeDocument/2006/relationships/oleObject" Target="../embeddings/oleObject18.bin"/><Relationship Id="rId1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.bin"/><Relationship Id="rId8" Type="http://schemas.openxmlformats.org/officeDocument/2006/relationships/image" Target="../media/image53.wmf"/><Relationship Id="rId7" Type="http://schemas.openxmlformats.org/officeDocument/2006/relationships/oleObject" Target="../embeddings/oleObject21.bin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1.wmf"/><Relationship Id="rId3" Type="http://schemas.openxmlformats.org/officeDocument/2006/relationships/oleObject" Target="../embeddings/oleObject19.bin"/><Relationship Id="rId2" Type="http://schemas.openxmlformats.org/officeDocument/2006/relationships/image" Target="../media/image50.jpeg"/><Relationship Id="rId14" Type="http://schemas.openxmlformats.org/officeDocument/2006/relationships/notesSlide" Target="../notesSlides/notesSlide29.xml"/><Relationship Id="rId13" Type="http://schemas.openxmlformats.org/officeDocument/2006/relationships/vmlDrawing" Target="../drawings/vmlDrawing11.vml"/><Relationship Id="rId12" Type="http://schemas.openxmlformats.org/officeDocument/2006/relationships/slideLayout" Target="../slideLayouts/slideLayout40.xml"/><Relationship Id="rId11" Type="http://schemas.openxmlformats.org/officeDocument/2006/relationships/image" Target="../media/image55.jpeg"/><Relationship Id="rId10" Type="http://schemas.openxmlformats.org/officeDocument/2006/relationships/image" Target="../media/image54.wmf"/><Relationship Id="rId1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0.xml"/><Relationship Id="rId6" Type="http://schemas.openxmlformats.org/officeDocument/2006/relationships/vmlDrawing" Target="../drawings/vmlDrawing12.vml"/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57.wmf"/><Relationship Id="rId3" Type="http://schemas.openxmlformats.org/officeDocument/2006/relationships/oleObject" Target="../embeddings/oleObject24.bin"/><Relationship Id="rId2" Type="http://schemas.openxmlformats.org/officeDocument/2006/relationships/image" Target="../media/image56.wmf"/><Relationship Id="rId1" Type="http://schemas.openxmlformats.org/officeDocument/2006/relationships/oleObject" Target="../embeddings/oleObject23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2.xml"/><Relationship Id="rId7" Type="http://schemas.openxmlformats.org/officeDocument/2006/relationships/vmlDrawing" Target="../drawings/vmlDrawing13.vml"/><Relationship Id="rId6" Type="http://schemas.openxmlformats.org/officeDocument/2006/relationships/slideLayout" Target="../slideLayouts/slideLayout40.xml"/><Relationship Id="rId5" Type="http://schemas.openxmlformats.org/officeDocument/2006/relationships/image" Target="../media/image60.jpeg"/><Relationship Id="rId4" Type="http://schemas.openxmlformats.org/officeDocument/2006/relationships/image" Target="../media/image59.wmf"/><Relationship Id="rId3" Type="http://schemas.openxmlformats.org/officeDocument/2006/relationships/oleObject" Target="../embeddings/oleObject26.bin"/><Relationship Id="rId2" Type="http://schemas.openxmlformats.org/officeDocument/2006/relationships/image" Target="../media/image58.wmf"/><Relationship Id="rId1" Type="http://schemas.openxmlformats.org/officeDocument/2006/relationships/oleObject" Target="../embeddings/oleObject25.bin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3.xml"/><Relationship Id="rId6" Type="http://schemas.openxmlformats.org/officeDocument/2006/relationships/vmlDrawing" Target="../drawings/vmlDrawing14.vml"/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63.wmf"/><Relationship Id="rId3" Type="http://schemas.openxmlformats.org/officeDocument/2006/relationships/oleObject" Target="../embeddings/oleObject27.bin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1.bin"/><Relationship Id="rId8" Type="http://schemas.openxmlformats.org/officeDocument/2006/relationships/image" Target="../media/image69.wmf"/><Relationship Id="rId7" Type="http://schemas.openxmlformats.org/officeDocument/2006/relationships/oleObject" Target="../embeddings/oleObject30.bin"/><Relationship Id="rId6" Type="http://schemas.openxmlformats.org/officeDocument/2006/relationships/image" Target="../media/image68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67.wmf"/><Relationship Id="rId3" Type="http://schemas.openxmlformats.org/officeDocument/2006/relationships/oleObject" Target="../embeddings/oleObject28.bin"/><Relationship Id="rId2" Type="http://schemas.openxmlformats.org/officeDocument/2006/relationships/image" Target="../media/image66.jpeg"/><Relationship Id="rId13" Type="http://schemas.openxmlformats.org/officeDocument/2006/relationships/notesSlide" Target="../notesSlides/notesSlide36.xml"/><Relationship Id="rId12" Type="http://schemas.openxmlformats.org/officeDocument/2006/relationships/vmlDrawing" Target="../drawings/vmlDrawing15.vml"/><Relationship Id="rId11" Type="http://schemas.openxmlformats.org/officeDocument/2006/relationships/slideLayout" Target="../slideLayouts/slideLayout40.xml"/><Relationship Id="rId10" Type="http://schemas.openxmlformats.org/officeDocument/2006/relationships/image" Target="../media/image70.wmf"/><Relationship Id="rId1" Type="http://schemas.openxmlformats.org/officeDocument/2006/relationships/image" Target="../media/image65.jpe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72.jpeg"/><Relationship Id="rId1" Type="http://schemas.openxmlformats.org/officeDocument/2006/relationships/image" Target="../media/image7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73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9.xml"/><Relationship Id="rId7" Type="http://schemas.openxmlformats.org/officeDocument/2006/relationships/vmlDrawing" Target="../drawings/vmlDrawing16.vml"/><Relationship Id="rId6" Type="http://schemas.openxmlformats.org/officeDocument/2006/relationships/slideLayout" Target="../slideLayouts/slideLayout40.x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33.bin"/><Relationship Id="rId3" Type="http://schemas.openxmlformats.org/officeDocument/2006/relationships/image" Target="../media/image75.wmf"/><Relationship Id="rId2" Type="http://schemas.openxmlformats.org/officeDocument/2006/relationships/oleObject" Target="../embeddings/oleObject32.bin"/><Relationship Id="rId1" Type="http://schemas.openxmlformats.org/officeDocument/2006/relationships/image" Target="../media/image74.jpeg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8.bin"/><Relationship Id="rId8" Type="http://schemas.openxmlformats.org/officeDocument/2006/relationships/image" Target="../media/image80.wmf"/><Relationship Id="rId7" Type="http://schemas.openxmlformats.org/officeDocument/2006/relationships/oleObject" Target="../embeddings/oleObject37.bin"/><Relationship Id="rId6" Type="http://schemas.openxmlformats.org/officeDocument/2006/relationships/image" Target="../media/image79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78.wmf"/><Relationship Id="rId3" Type="http://schemas.openxmlformats.org/officeDocument/2006/relationships/oleObject" Target="../embeddings/oleObject35.bin"/><Relationship Id="rId2" Type="http://schemas.openxmlformats.org/officeDocument/2006/relationships/image" Target="../media/image77.wmf"/><Relationship Id="rId13" Type="http://schemas.openxmlformats.org/officeDocument/2006/relationships/notesSlide" Target="../notesSlides/notesSlide40.xml"/><Relationship Id="rId12" Type="http://schemas.openxmlformats.org/officeDocument/2006/relationships/vmlDrawing" Target="../drawings/vmlDrawing17.vml"/><Relationship Id="rId11" Type="http://schemas.openxmlformats.org/officeDocument/2006/relationships/slideLayout" Target="../slideLayouts/slideLayout40.xml"/><Relationship Id="rId10" Type="http://schemas.openxmlformats.org/officeDocument/2006/relationships/image" Target="../media/image81.wmf"/><Relationship Id="rId1" Type="http://schemas.openxmlformats.org/officeDocument/2006/relationships/oleObject" Target="../embeddings/oleObject34.bin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1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83.jpeg"/><Relationship Id="rId1" Type="http://schemas.openxmlformats.org/officeDocument/2006/relationships/image" Target="../media/image82.jpeg"/></Relationships>
</file>

<file path=ppt/slides/_rels/slide4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2.xml"/><Relationship Id="rId6" Type="http://schemas.openxmlformats.org/officeDocument/2006/relationships/vmlDrawing" Target="../drawings/vmlDrawing18.vml"/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86.wmf"/><Relationship Id="rId3" Type="http://schemas.openxmlformats.org/officeDocument/2006/relationships/oleObject" Target="../embeddings/oleObject39.bin"/><Relationship Id="rId2" Type="http://schemas.openxmlformats.org/officeDocument/2006/relationships/image" Target="../media/image85.jpeg"/><Relationship Id="rId1" Type="http://schemas.openxmlformats.org/officeDocument/2006/relationships/image" Target="../media/image84.jpeg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image" Target="../media/image90.wmf"/><Relationship Id="rId7" Type="http://schemas.openxmlformats.org/officeDocument/2006/relationships/oleObject" Target="../embeddings/oleObject43.bin"/><Relationship Id="rId6" Type="http://schemas.openxmlformats.org/officeDocument/2006/relationships/image" Target="../media/image89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88.wmf"/><Relationship Id="rId3" Type="http://schemas.openxmlformats.org/officeDocument/2006/relationships/oleObject" Target="../embeddings/oleObject41.bin"/><Relationship Id="rId2" Type="http://schemas.openxmlformats.org/officeDocument/2006/relationships/image" Target="../media/image87.wmf"/><Relationship Id="rId11" Type="http://schemas.openxmlformats.org/officeDocument/2006/relationships/notesSlide" Target="../notesSlides/notesSlide43.xml"/><Relationship Id="rId10" Type="http://schemas.openxmlformats.org/officeDocument/2006/relationships/vmlDrawing" Target="../drawings/vmlDrawing19.vml"/><Relationship Id="rId1" Type="http://schemas.openxmlformats.org/officeDocument/2006/relationships/oleObject" Target="../embeddings/oleObject40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9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92.jpeg"/></Relationships>
</file>

<file path=ppt/slides/_rels/slide5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image" Target="../media/image93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1.xml"/><Relationship Id="rId8" Type="http://schemas.openxmlformats.org/officeDocument/2006/relationships/vmlDrawing" Target="../drawings/vmlDrawing20.vml"/><Relationship Id="rId7" Type="http://schemas.openxmlformats.org/officeDocument/2006/relationships/slideLayout" Target="../slideLayouts/slideLayout40.x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97.wmf"/><Relationship Id="rId3" Type="http://schemas.openxmlformats.org/officeDocument/2006/relationships/oleObject" Target="../embeddings/oleObject45.bin"/><Relationship Id="rId2" Type="http://schemas.openxmlformats.org/officeDocument/2006/relationships/image" Target="../media/image96.wmf"/><Relationship Id="rId1" Type="http://schemas.openxmlformats.org/officeDocument/2006/relationships/oleObject" Target="../embeddings/oleObject4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9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0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0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02.jpeg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1.bin"/><Relationship Id="rId8" Type="http://schemas.openxmlformats.org/officeDocument/2006/relationships/image" Target="../media/image106.wmf"/><Relationship Id="rId7" Type="http://schemas.openxmlformats.org/officeDocument/2006/relationships/oleObject" Target="../embeddings/oleObject50.bin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104.wmf"/><Relationship Id="rId3" Type="http://schemas.openxmlformats.org/officeDocument/2006/relationships/oleObject" Target="../embeddings/oleObject48.bin"/><Relationship Id="rId2" Type="http://schemas.openxmlformats.org/officeDocument/2006/relationships/image" Target="../media/image103.wmf"/><Relationship Id="rId13" Type="http://schemas.openxmlformats.org/officeDocument/2006/relationships/notesSlide" Target="../notesSlides/notesSlide56.xml"/><Relationship Id="rId12" Type="http://schemas.openxmlformats.org/officeDocument/2006/relationships/vmlDrawing" Target="../drawings/vmlDrawing21.vml"/><Relationship Id="rId11" Type="http://schemas.openxmlformats.org/officeDocument/2006/relationships/slideLayout" Target="../slideLayouts/slideLayout40.xml"/><Relationship Id="rId10" Type="http://schemas.openxmlformats.org/officeDocument/2006/relationships/image" Target="../media/image107.wmf"/><Relationship Id="rId1" Type="http://schemas.openxmlformats.org/officeDocument/2006/relationships/oleObject" Target="../embeddings/oleObject47.bin"/></Relationships>
</file>

<file path=ppt/slides/_rels/slide6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5.bin"/><Relationship Id="rId8" Type="http://schemas.openxmlformats.org/officeDocument/2006/relationships/image" Target="../media/image112.wmf"/><Relationship Id="rId7" Type="http://schemas.openxmlformats.org/officeDocument/2006/relationships/oleObject" Target="../embeddings/oleObject54.bin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110.wmf"/><Relationship Id="rId3" Type="http://schemas.openxmlformats.org/officeDocument/2006/relationships/oleObject" Target="../embeddings/oleObject52.bin"/><Relationship Id="rId2" Type="http://schemas.openxmlformats.org/officeDocument/2006/relationships/image" Target="../media/image109.jpeg"/><Relationship Id="rId13" Type="http://schemas.openxmlformats.org/officeDocument/2006/relationships/notesSlide" Target="../notesSlides/notesSlide57.xml"/><Relationship Id="rId12" Type="http://schemas.openxmlformats.org/officeDocument/2006/relationships/vmlDrawing" Target="../drawings/vmlDrawing22.vml"/><Relationship Id="rId11" Type="http://schemas.openxmlformats.org/officeDocument/2006/relationships/slideLayout" Target="../slideLayouts/slideLayout40.xml"/><Relationship Id="rId10" Type="http://schemas.openxmlformats.org/officeDocument/2006/relationships/image" Target="../media/image113.wmf"/><Relationship Id="rId1" Type="http://schemas.openxmlformats.org/officeDocument/2006/relationships/image" Target="../media/image108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8.xml"/><Relationship Id="rId7" Type="http://schemas.openxmlformats.org/officeDocument/2006/relationships/vmlDrawing" Target="../drawings/vmlDrawing23.vml"/><Relationship Id="rId6" Type="http://schemas.openxmlformats.org/officeDocument/2006/relationships/slideLayout" Target="../slideLayouts/slideLayout40.xml"/><Relationship Id="rId5" Type="http://schemas.openxmlformats.org/officeDocument/2006/relationships/image" Target="../media/image116.wmf"/><Relationship Id="rId4" Type="http://schemas.openxmlformats.org/officeDocument/2006/relationships/oleObject" Target="../embeddings/oleObject57.bin"/><Relationship Id="rId3" Type="http://schemas.openxmlformats.org/officeDocument/2006/relationships/image" Target="../media/image115.wmf"/><Relationship Id="rId2" Type="http://schemas.openxmlformats.org/officeDocument/2006/relationships/oleObject" Target="../embeddings/oleObject56.bin"/><Relationship Id="rId1" Type="http://schemas.openxmlformats.org/officeDocument/2006/relationships/image" Target="../media/image114.jpeg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1.jpeg"/><Relationship Id="rId8" Type="http://schemas.openxmlformats.org/officeDocument/2006/relationships/image" Target="../media/image120.wmf"/><Relationship Id="rId7" Type="http://schemas.openxmlformats.org/officeDocument/2006/relationships/oleObject" Target="../embeddings/oleObject61.bin"/><Relationship Id="rId6" Type="http://schemas.openxmlformats.org/officeDocument/2006/relationships/image" Target="../media/image119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118.wmf"/><Relationship Id="rId3" Type="http://schemas.openxmlformats.org/officeDocument/2006/relationships/oleObject" Target="../embeddings/oleObject59.bin"/><Relationship Id="rId2" Type="http://schemas.openxmlformats.org/officeDocument/2006/relationships/image" Target="../media/image117.wmf"/><Relationship Id="rId13" Type="http://schemas.openxmlformats.org/officeDocument/2006/relationships/notesSlide" Target="../notesSlides/notesSlide59.xml"/><Relationship Id="rId12" Type="http://schemas.openxmlformats.org/officeDocument/2006/relationships/vmlDrawing" Target="../drawings/vmlDrawing24.vml"/><Relationship Id="rId11" Type="http://schemas.openxmlformats.org/officeDocument/2006/relationships/slideLayout" Target="../slideLayouts/slideLayout40.xml"/><Relationship Id="rId10" Type="http://schemas.openxmlformats.org/officeDocument/2006/relationships/image" Target="../media/image122.jpeg"/><Relationship Id="rId1" Type="http://schemas.openxmlformats.org/officeDocument/2006/relationships/oleObject" Target="../embeddings/oleObject58.bin"/></Relationships>
</file>

<file path=ppt/slides/_rels/slide6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0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124.jpeg"/><Relationship Id="rId1" Type="http://schemas.openxmlformats.org/officeDocument/2006/relationships/image" Target="../media/image123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25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26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4.xml"/><Relationship Id="rId5" Type="http://schemas.openxmlformats.org/officeDocument/2006/relationships/vmlDrawing" Target="../drawings/vmlDrawing25.vml"/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129.wmf"/><Relationship Id="rId2" Type="http://schemas.openxmlformats.org/officeDocument/2006/relationships/oleObject" Target="../embeddings/oleObject62.bin"/><Relationship Id="rId1" Type="http://schemas.openxmlformats.org/officeDocument/2006/relationships/image" Target="../media/image128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30.jpeg"/></Relationships>
</file>

<file path=ppt/slides/_rels/slide7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7.bin"/><Relationship Id="rId8" Type="http://schemas.openxmlformats.org/officeDocument/2006/relationships/image" Target="../media/image134.wmf"/><Relationship Id="rId7" Type="http://schemas.openxmlformats.org/officeDocument/2006/relationships/oleObject" Target="../embeddings/oleObject66.bin"/><Relationship Id="rId6" Type="http://schemas.openxmlformats.org/officeDocument/2006/relationships/image" Target="../media/image133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132.wmf"/><Relationship Id="rId3" Type="http://schemas.openxmlformats.org/officeDocument/2006/relationships/oleObject" Target="../embeddings/oleObject64.bin"/><Relationship Id="rId2" Type="http://schemas.openxmlformats.org/officeDocument/2006/relationships/image" Target="../media/image131.wmf"/><Relationship Id="rId17" Type="http://schemas.openxmlformats.org/officeDocument/2006/relationships/notesSlide" Target="../notesSlides/notesSlide66.xml"/><Relationship Id="rId16" Type="http://schemas.openxmlformats.org/officeDocument/2006/relationships/vmlDrawing" Target="../drawings/vmlDrawing26.vml"/><Relationship Id="rId15" Type="http://schemas.openxmlformats.org/officeDocument/2006/relationships/slideLayout" Target="../slideLayouts/slideLayout40.xml"/><Relationship Id="rId14" Type="http://schemas.openxmlformats.org/officeDocument/2006/relationships/image" Target="../media/image137.wmf"/><Relationship Id="rId13" Type="http://schemas.openxmlformats.org/officeDocument/2006/relationships/oleObject" Target="../embeddings/oleObject69.bin"/><Relationship Id="rId12" Type="http://schemas.openxmlformats.org/officeDocument/2006/relationships/image" Target="../media/image136.wmf"/><Relationship Id="rId11" Type="http://schemas.openxmlformats.org/officeDocument/2006/relationships/oleObject" Target="../embeddings/oleObject68.bin"/><Relationship Id="rId10" Type="http://schemas.openxmlformats.org/officeDocument/2006/relationships/image" Target="../media/image135.wmf"/><Relationship Id="rId1" Type="http://schemas.openxmlformats.org/officeDocument/2006/relationships/oleObject" Target="../embeddings/oleObject63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0.xml"/></Relationships>
</file>

<file path=ppt/slides/_rels/slide7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8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139.jpeg"/><Relationship Id="rId1" Type="http://schemas.openxmlformats.org/officeDocument/2006/relationships/image" Target="../media/image138.jpeg"/></Relationships>
</file>

<file path=ppt/slides/_rels/slide7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9.xml"/><Relationship Id="rId5" Type="http://schemas.openxmlformats.org/officeDocument/2006/relationships/vmlDrawing" Target="../drawings/vmlDrawing27.vml"/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141.wmf"/><Relationship Id="rId2" Type="http://schemas.openxmlformats.org/officeDocument/2006/relationships/oleObject" Target="../embeddings/oleObject70.bin"/><Relationship Id="rId1" Type="http://schemas.openxmlformats.org/officeDocument/2006/relationships/image" Target="../media/image140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42.jpeg"/></Relationships>
</file>

<file path=ppt/slides/_rels/slide7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8.vml"/><Relationship Id="rId8" Type="http://schemas.openxmlformats.org/officeDocument/2006/relationships/slideLayout" Target="../slideLayouts/slideLayout40.xml"/><Relationship Id="rId7" Type="http://schemas.openxmlformats.org/officeDocument/2006/relationships/image" Target="../media/image146.wmf"/><Relationship Id="rId6" Type="http://schemas.openxmlformats.org/officeDocument/2006/relationships/oleObject" Target="../embeddings/oleObject73.bin"/><Relationship Id="rId5" Type="http://schemas.openxmlformats.org/officeDocument/2006/relationships/image" Target="../media/image145.wmf"/><Relationship Id="rId4" Type="http://schemas.openxmlformats.org/officeDocument/2006/relationships/oleObject" Target="../embeddings/oleObject72.bin"/><Relationship Id="rId3" Type="http://schemas.openxmlformats.org/officeDocument/2006/relationships/image" Target="../media/image144.wmf"/><Relationship Id="rId2" Type="http://schemas.openxmlformats.org/officeDocument/2006/relationships/oleObject" Target="../embeddings/oleObject71.bin"/><Relationship Id="rId10" Type="http://schemas.openxmlformats.org/officeDocument/2006/relationships/notesSlide" Target="../notesSlides/notesSlide71.xml"/><Relationship Id="rId1" Type="http://schemas.openxmlformats.org/officeDocument/2006/relationships/image" Target="../media/image143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0.xml"/></Relationships>
</file>

<file path=ppt/slides/_rels/slide8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5.xml"/><Relationship Id="rId6" Type="http://schemas.openxmlformats.org/officeDocument/2006/relationships/vmlDrawing" Target="../drawings/vmlDrawing29.vml"/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149.wmf"/><Relationship Id="rId3" Type="http://schemas.openxmlformats.org/officeDocument/2006/relationships/oleObject" Target="../embeddings/oleObject74.bin"/><Relationship Id="rId2" Type="http://schemas.openxmlformats.org/officeDocument/2006/relationships/image" Target="../media/image148.jpeg"/><Relationship Id="rId1" Type="http://schemas.openxmlformats.org/officeDocument/2006/relationships/image" Target="../media/image147.jpeg"/></Relationships>
</file>

<file path=ppt/slides/_rels/slide8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4.wmf"/><Relationship Id="rId8" Type="http://schemas.openxmlformats.org/officeDocument/2006/relationships/oleObject" Target="../embeddings/oleObject78.bin"/><Relationship Id="rId7" Type="http://schemas.openxmlformats.org/officeDocument/2006/relationships/image" Target="../media/image153.wmf"/><Relationship Id="rId6" Type="http://schemas.openxmlformats.org/officeDocument/2006/relationships/oleObject" Target="../embeddings/oleObject77.bin"/><Relationship Id="rId5" Type="http://schemas.openxmlformats.org/officeDocument/2006/relationships/image" Target="../media/image152.wmf"/><Relationship Id="rId4" Type="http://schemas.openxmlformats.org/officeDocument/2006/relationships/oleObject" Target="../embeddings/oleObject76.bin"/><Relationship Id="rId3" Type="http://schemas.openxmlformats.org/officeDocument/2006/relationships/image" Target="../media/image151.wmf"/><Relationship Id="rId2" Type="http://schemas.openxmlformats.org/officeDocument/2006/relationships/oleObject" Target="../embeddings/oleObject75.bin"/><Relationship Id="rId12" Type="http://schemas.openxmlformats.org/officeDocument/2006/relationships/notesSlide" Target="../notesSlides/notesSlide76.xml"/><Relationship Id="rId11" Type="http://schemas.openxmlformats.org/officeDocument/2006/relationships/vmlDrawing" Target="../drawings/vmlDrawing30.vml"/><Relationship Id="rId10" Type="http://schemas.openxmlformats.org/officeDocument/2006/relationships/slideLayout" Target="../slideLayouts/slideLayout40.xml"/><Relationship Id="rId1" Type="http://schemas.openxmlformats.org/officeDocument/2006/relationships/image" Target="../media/image150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55.jpeg"/></Relationships>
</file>

<file path=ppt/slides/_rels/slide8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8.xml"/><Relationship Id="rId5" Type="http://schemas.openxmlformats.org/officeDocument/2006/relationships/vmlDrawing" Target="../drawings/vmlDrawing31.vml"/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157.jpeg"/><Relationship Id="rId2" Type="http://schemas.openxmlformats.org/officeDocument/2006/relationships/image" Target="../media/image156.wmf"/><Relationship Id="rId1" Type="http://schemas.openxmlformats.org/officeDocument/2006/relationships/oleObject" Target="../embeddings/oleObject79.bin"/></Relationships>
</file>

<file path=ppt/slides/_rels/slide8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9.xml"/><Relationship Id="rId8" Type="http://schemas.openxmlformats.org/officeDocument/2006/relationships/vmlDrawing" Target="../drawings/vmlDrawing32.vml"/><Relationship Id="rId7" Type="http://schemas.openxmlformats.org/officeDocument/2006/relationships/slideLayout" Target="../slideLayouts/slideLayout40.xml"/><Relationship Id="rId6" Type="http://schemas.openxmlformats.org/officeDocument/2006/relationships/image" Target="../media/image160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159.wmf"/><Relationship Id="rId3" Type="http://schemas.openxmlformats.org/officeDocument/2006/relationships/oleObject" Target="../embeddings/oleObject81.bin"/><Relationship Id="rId2" Type="http://schemas.openxmlformats.org/officeDocument/2006/relationships/image" Target="../media/image158.wmf"/><Relationship Id="rId1" Type="http://schemas.openxmlformats.org/officeDocument/2006/relationships/oleObject" Target="../embeddings/oleObject80.bin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61.jpe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0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9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3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163.jpeg"/><Relationship Id="rId1" Type="http://schemas.openxmlformats.org/officeDocument/2006/relationships/image" Target="../media/image162.jpeg"/></Relationships>
</file>

<file path=ppt/slides/_rels/slide9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4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165.jpeg"/><Relationship Id="rId1" Type="http://schemas.openxmlformats.org/officeDocument/2006/relationships/image" Target="../media/image164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5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167.jpeg"/><Relationship Id="rId1" Type="http://schemas.openxmlformats.org/officeDocument/2006/relationships/image" Target="../media/image166.jpe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0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0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0.xml"/></Relationships>
</file>

<file path=ppt/slides/_rels/slide9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9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169.jpeg"/><Relationship Id="rId1" Type="http://schemas.openxmlformats.org/officeDocument/2006/relationships/image" Target="../media/image16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90390" y="2124361"/>
            <a:ext cx="2121315" cy="1628775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物理</a:t>
            </a:r>
            <a:endParaRPr lang="zh-CN" altLang="en-US" sz="5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endParaRPr lang="en-US" altLang="zh-CN" sz="5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5024628" y="2469801"/>
            <a:ext cx="6631630" cy="859155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相互作用</a:t>
            </a:r>
            <a:endParaRPr lang="zh-CN" altLang="en-US" sz="5000" b="1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76190" y="3501390"/>
            <a:ext cx="4457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主讲：小瑞老师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23925"/>
            <a:ext cx="11831400" cy="457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典例1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(多选)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如图所示,小车位于水平面上,固定在小车上的支架的斜杆与竖直杆的夹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角为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,在斜杆下端固定有质量为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的小球。重力加速度为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。下列关于杆对球的作用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的判断中,正确的是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6810" kern="0" spc="1268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50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A.小车静止时,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,方向沿杆向上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B.小车静止时,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cos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,方向垂直于杆向上</a:t>
            </a:r>
            <a:endParaRPr lang="zh-CN" altLang="en-US" dirty="0"/>
          </a:p>
        </p:txBody>
      </p:sp>
      <p:pic>
        <p:nvPicPr>
          <p:cNvPr id="3" name="图片 3" descr="textimage1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87950" y="1944066"/>
            <a:ext cx="2476500" cy="174307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4860429"/>
            <a:ext cx="11831400" cy="1125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C.小车向右匀速运动时,一定有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,方向竖直向上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D.小车向右做匀加速直线运动时,一定有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&gt;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,方向可能沿杆向上</a:t>
            </a:r>
            <a:endParaRPr lang="zh-CN" altLang="en-US" dirty="0"/>
          </a:p>
        </p:txBody>
      </p:sp>
      <p:sp>
        <p:nvSpPr>
          <p:cNvPr id="5" name="文本框 8"/>
          <p:cNvSpPr txBox="1"/>
          <p:nvPr/>
        </p:nvSpPr>
        <p:spPr>
          <a:xfrm>
            <a:off x="3851846" y="1548061"/>
            <a:ext cx="7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5514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DE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</a:t>
            </a:r>
            <a:endParaRPr lang="zh-CN" altLang="en-US" dirty="0" smtClean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小车静止时,由平衡条件可知此时杆对球的作用力方向为竖直向上,大小等于球</a:t>
            </a:r>
            <a:br>
              <a:rPr dirty="0" smtClean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的重力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A、B错误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。小车向右匀速运动时,小车和小球的加速度为零,杆对小球的作</a:t>
            </a:r>
            <a:br>
              <a:rPr dirty="0" smtClean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用力方向为竖直向上(点拨:固定杆对球的作用力不一定沿杆),大小为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。当小</a:t>
            </a:r>
            <a:br>
              <a:rPr dirty="0" smtClean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车向右做匀加速直线运动时,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y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275" kern="0" spc="6497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060" kern="0" spc="11966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&gt;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,当</a:t>
            </a:r>
            <a:r>
              <a:rPr lang="zh-CN" altLang="en-US" sz="3285" kern="0" spc="165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=tan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endParaRPr lang="zh-CN" altLang="en-US" dirty="0" smtClean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tan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时,杆对小球的作用力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沿杆向上,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307487" y="3099587"/>
          <a:ext cx="11144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1" imgW="29565600" imgH="13106400" progId="Equation.DSMT4">
                  <p:embed/>
                </p:oleObj>
              </mc:Choice>
              <mc:Fallback>
                <p:oleObj name="Equation" r:id="rId1" imgW="29565600" imgH="13106400" progId="Equation.DSMT4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307487" y="3099587"/>
                        <a:ext cx="1114425" cy="495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594485" y="3100108"/>
          <a:ext cx="1781174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47244000" imgH="11887200" progId="Equation.DSMT4">
                  <p:embed/>
                </p:oleObj>
              </mc:Choice>
              <mc:Fallback>
                <p:oleObj name="Equation" r:id="rId3" imgW="47244000" imgH="11887200" progId="Equation.DSMT4">
                  <p:embed/>
                  <p:pic>
                    <p:nvPicPr>
                      <p:cNvPr id="0" name="图片 102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94485" y="3100108"/>
                        <a:ext cx="1781174" cy="447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0293188" y="3013787"/>
          <a:ext cx="4381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11582400" imgH="18897600" progId="Equation.DSMT4">
                  <p:embed/>
                </p:oleObj>
              </mc:Choice>
              <mc:Fallback>
                <p:oleObj name="Equation" r:id="rId5" imgW="11582400" imgH="18897600" progId="Equation.DSMT4">
                  <p:embed/>
                  <p:pic>
                    <p:nvPicPr>
                      <p:cNvPr id="0" name="图片 102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93188" y="3013787"/>
                        <a:ext cx="438150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1589390"/>
            <a:ext cx="11831400" cy="1693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点拨提醒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有摩擦力一定有弹力,有弹力不一定有摩擦力。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2.方向: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与物体相对运动方向或相对运动趋势方向相反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3.摩擦力大小的计算方法</a:t>
            </a:r>
            <a:endParaRPr lang="zh-CN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8000" y="473227"/>
            <a:ext cx="11831400" cy="1144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考点2　摩擦力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1.产生条件: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接触且有挤压</a:t>
            </a: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;接触面粗糙;两物体间有相对运动或相对运动趋势。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  <a:sym typeface="Times New Roman" panose="02020603050405020304"/>
            </a:endParaRPr>
          </a:p>
        </p:txBody>
      </p:sp>
      <p:graphicFrame>
        <p:nvGraphicFramePr>
          <p:cNvPr id="4" name="表格 2"/>
          <p:cNvGraphicFramePr>
            <a:graphicFrameLocks noGrp="1"/>
          </p:cNvGraphicFramePr>
          <p:nvPr/>
        </p:nvGraphicFramePr>
        <p:xfrm>
          <a:off x="468000" y="3394205"/>
          <a:ext cx="11268000" cy="2103120"/>
        </p:xfrm>
        <a:graphic>
          <a:graphicData uri="http://schemas.openxmlformats.org/drawingml/2006/table">
            <a:tbl>
              <a:tblPr/>
              <a:tblGrid>
                <a:gridCol w="1151598"/>
                <a:gridCol w="10116402"/>
              </a:tblGrid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公式法</a:t>
                      </a:r>
                      <a:endParaRPr lang="zh-CN" altLang="en-US" sz="2000" kern="0" spc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(1)滑动摩擦力:根据公式F</a:t>
                      </a:r>
                      <a:r>
                        <a:rPr lang="zh-CN" altLang="en-US" sz="2000" i="1" kern="0" spc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=μF</a:t>
                      </a:r>
                      <a:r>
                        <a:rPr lang="zh-CN" altLang="en-US" sz="2000" i="1" kern="0" spc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计算</a:t>
                      </a:r>
                      <a:endParaRPr lang="zh-CN" altLang="en-US" sz="2000" kern="0" spc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(2)最大静摩擦力:其值略大于滑动摩擦力,当认为最大静摩擦力等于滑动摩擦力时,f</a:t>
                      </a:r>
                      <a:r>
                        <a:rPr lang="zh-CN" altLang="en-US" sz="2000" i="1" kern="0" spc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max</a:t>
                      </a: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=μF</a:t>
                      </a:r>
                      <a:r>
                        <a:rPr lang="zh-CN" altLang="en-US" sz="2000" i="1" kern="0" spc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  <a:endParaRPr lang="zh-CN" altLang="en-US" sz="2000" i="1" kern="0" spc="0" baseline="-1500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 row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状态法</a:t>
                      </a:r>
                      <a:endParaRPr lang="zh-CN" altLang="en-US" sz="2000" kern="0" spc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物体处于平衡状态:运用力的平衡条件来计算</a:t>
                      </a:r>
                      <a:endParaRPr lang="zh-CN" altLang="en-US" sz="2000" kern="0" spc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 vMerge="1"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物体处于非平衡状态:运用牛顿运动定律来计算</a:t>
                      </a:r>
                      <a:endParaRPr lang="zh-CN" altLang="en-US" sz="2000" kern="0" spc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7" name="TextBox 2"/>
          <p:cNvSpPr txBox="1"/>
          <p:nvPr/>
        </p:nvSpPr>
        <p:spPr>
          <a:xfrm>
            <a:off x="468000" y="5715486"/>
            <a:ext cx="11831400" cy="4934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点拨提醒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　静摩擦力的取值范围为0&lt;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黑体" panose="02010609060101010101" pitchFamily="65" charset="-122"/>
                <a:ea typeface="楷体_GB2312" pitchFamily="65" charset="-122"/>
              </a:rPr>
              <a:t>≤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max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,通常运用状态法来计算。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95933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4.静摩擦力有无及方向的判断方法</a:t>
            </a:r>
            <a:endParaRPr lang="zh-CN" altLang="en-US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8000" y="1116013"/>
          <a:ext cx="11268000" cy="5060125"/>
        </p:xfrm>
        <a:graphic>
          <a:graphicData uri="http://schemas.openxmlformats.org/drawingml/2006/table">
            <a:tbl>
              <a:tblPr/>
              <a:tblGrid>
                <a:gridCol w="1439630"/>
                <a:gridCol w="9828370"/>
              </a:tblGrid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条件法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根据物体是否直接接触并发生挤压,接触面是否粗糙,有无相对运动趋势来判断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假设法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0475" kern="0" spc="32754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10475" kern="0" spc="32754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状态法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先判断物体的运动状态,然后通过受力分析列方程(a=0,列平衡方程;a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≠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0,F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合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=ma),最后确定静摩擦力的有无及方向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转换对象法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先确定受力较少的物体受到的静摩擦力的方向,再根据牛顿第三定律确定另一物体受到的静摩擦力的方向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4" name="图片 3" descr="textimage4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9918" y="1764085"/>
            <a:ext cx="4104456" cy="228421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97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教考衔接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000" y="1239074"/>
            <a:ext cx="11831400" cy="49895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(人教版必修一P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71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改编)如图1所示,质量分别为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的两粗糙长方体木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叠在一起,放在水平桌面上。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之间的动摩擦因数为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μ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与桌面之间的动摩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擦因数为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μ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木块受到一个水平方向的拉力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,在拉力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的作用下,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一起向右做匀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速直线运动。重力加速度为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。问: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(1)(回归教材)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之间的摩擦力有多大?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受到的拉力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又是多大?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4360" kern="0" spc="1783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5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(2)(情境变式)如图2所示,若拉力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作用在木块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上,已知最大静摩擦力等于滑动摩擦力,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若木块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能相对桌面滑动,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μ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μ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应满足什么关系?</a:t>
            </a:r>
            <a:endParaRPr lang="zh-CN" altLang="en-US" dirty="0"/>
          </a:p>
        </p:txBody>
      </p:sp>
      <p:pic>
        <p:nvPicPr>
          <p:cNvPr id="4" name="图片 3" descr="textimage5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699718" y="4155359"/>
            <a:ext cx="2819400" cy="1028699"/>
          </a:xfrm>
          <a:prstGeom prst="rect">
            <a:avLst/>
          </a:prstGeom>
        </p:spPr>
      </p:pic>
      <p:pic>
        <p:nvPicPr>
          <p:cNvPr id="5" name="图片 3" descr="textimage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10" y="4140349"/>
            <a:ext cx="2552700" cy="1009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6144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51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(3)(拓展变式)撤去拉力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,将木块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一端缓慢抬起,使其与桌面成一定角度,将其固定(可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看作斜面),如图3所示,已知最大静摩擦力等于滑动摩擦力,木块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与水平桌面的夹角为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7430" kern="0" spc="531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75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求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μ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&gt;tan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μ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=tan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及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μ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&lt;tan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三种状态时,木块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所受的摩擦力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pic>
        <p:nvPicPr>
          <p:cNvPr id="4" name="图片 4" descr="textimage7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364014" y="1836093"/>
            <a:ext cx="1588658" cy="18877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468000" y="4300795"/>
            <a:ext cx="11831400" cy="1053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若给木块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施加一推力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',推力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'与斜面的夹角为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,发现无论推力多大,木块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都不能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与木块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发生相对滑动。已知最大静摩擦力等于滑动摩擦力,试求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应满足的条件。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852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(4)(链接高考)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</a:rPr>
              <a:t>(2020山东,8,3分)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如图所示,一轻质光滑定滑轮固定在倾斜木板上,质量分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别为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的物块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,通过不可伸长的轻绳跨过滑轮连接,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间的接触面和轻绳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均与木板平行。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间、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与木板间的动摩擦因数均为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μ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,设最大静摩擦力等于滑动摩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擦力。当木板与水平面的夹角为45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时,物块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刚好要滑动,则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μ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的值为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7825" kern="0" spc="972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8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15942" y="3060229"/>
            <a:ext cx="2228850" cy="203835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5132806"/>
            <a:ext cx="11831400" cy="7128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</a:t>
            </a:r>
            <a:r>
              <a:rPr lang="zh-CN" altLang="en-US" sz="3090" kern="0" spc="-151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　　    B.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　　    C.</a:t>
            </a:r>
            <a:r>
              <a:rPr lang="zh-CN" altLang="en-US" sz="3090" kern="0" spc="-143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　　    D.</a:t>
            </a:r>
            <a:r>
              <a:rPr lang="zh-CN" altLang="en-US" sz="3090" kern="0" spc="-143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 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65483" y="5220469"/>
          <a:ext cx="2000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2" imgW="5181600" imgH="17373600" progId="Equation.DSMT4">
                  <p:embed/>
                </p:oleObj>
              </mc:Choice>
              <mc:Fallback>
                <p:oleObj name="Equation" r:id="rId2" imgW="5181600" imgH="17373600" progId="Equation.DSMT4">
                  <p:embed/>
                  <p:pic>
                    <p:nvPicPr>
                      <p:cNvPr id="0" name="图片 204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5483" y="5220469"/>
                        <a:ext cx="2000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470108" y="5220469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5791200" imgH="17373600" progId="Equation.DSMT4">
                  <p:embed/>
                </p:oleObj>
              </mc:Choice>
              <mc:Fallback>
                <p:oleObj name="Equation" r:id="rId4" imgW="5791200" imgH="17373600" progId="Equation.DSMT4">
                  <p:embed/>
                  <p:pic>
                    <p:nvPicPr>
                      <p:cNvPr id="0" name="图片 204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0108" y="5220469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193782" y="5220469"/>
          <a:ext cx="2095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5486400" imgH="17373600" progId="Equation.DSMT4">
                  <p:embed/>
                </p:oleObj>
              </mc:Choice>
              <mc:Fallback>
                <p:oleObj name="Equation" r:id="rId6" imgW="5486400" imgH="17373600" progId="Equation.DSMT4">
                  <p:embed/>
                  <p:pic>
                    <p:nvPicPr>
                      <p:cNvPr id="0" name="图片 205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93782" y="5220469"/>
                        <a:ext cx="2095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924816" y="5220469"/>
          <a:ext cx="20954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5486400" imgH="17373600" progId="Equation.DSMT4">
                  <p:embed/>
                </p:oleObj>
              </mc:Choice>
              <mc:Fallback>
                <p:oleObj name="Equation" r:id="rId8" imgW="5486400" imgH="17373600" progId="Equation.DSMT4">
                  <p:embed/>
                  <p:pic>
                    <p:nvPicPr>
                      <p:cNvPr id="0" name="图片 2051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24816" y="5220469"/>
                        <a:ext cx="20954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72391"/>
            <a:ext cx="11831400" cy="1196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DE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答案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(1)0    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)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(2)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&gt;</a:t>
            </a:r>
            <a:r>
              <a:rPr lang="zh-CN" altLang="en-US" sz="3090" kern="0" spc="328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(3)见解析    (4)C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501991" y="734974"/>
          <a:ext cx="8096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1" imgW="21336000" imgH="17373600" progId="Equation.DSMT4">
                  <p:embed/>
                </p:oleObj>
              </mc:Choice>
              <mc:Fallback>
                <p:oleObj name="Equation" r:id="rId1" imgW="21336000" imgH="17373600" progId="Equation.DSMT4">
                  <p:embed/>
                  <p:pic>
                    <p:nvPicPr>
                      <p:cNvPr id="0" name="图片 307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01991" y="734974"/>
                        <a:ext cx="8096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2"/>
          <p:cNvSpPr txBox="1"/>
          <p:nvPr/>
        </p:nvSpPr>
        <p:spPr>
          <a:xfrm>
            <a:off x="468000" y="960150"/>
            <a:ext cx="11831400" cy="5196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DE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(1)由于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均做匀速直线运动,故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所受的合力均为0,对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分别受力分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析,如图1、图2所示,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5435" kern="0" spc="-2287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</a:t>
            </a:r>
            <a:r>
              <a:rPr lang="zh-CN" altLang="en-US" sz="8965" kern="0" spc="183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235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可知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不受摩擦力,故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之间摩擦力为0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与桌面之间有滑动摩擦力,故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受的摩擦力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μ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μ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)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,根据平衡条件可知拉力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pic>
        <p:nvPicPr>
          <p:cNvPr id="6" name="图片 3" descr="textimage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000" y="3315835"/>
            <a:ext cx="400050" cy="1438275"/>
          </a:xfrm>
          <a:prstGeom prst="rect">
            <a:avLst/>
          </a:prstGeom>
        </p:spPr>
      </p:pic>
      <p:pic>
        <p:nvPicPr>
          <p:cNvPr id="7" name="图片 4" descr="textimage1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3755" y="2917767"/>
            <a:ext cx="1292189" cy="2234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1006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)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(2)对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受力分析,如图3所示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8150" kern="0" spc="227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203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若要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能相对桌面滑动,则由受力分析有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&gt;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,所以有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&gt;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&gt;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)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&gt;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3090" kern="0" spc="31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(3)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_GB2312" pitchFamily="65" charset="-122"/>
              </a:rPr>
              <a:t>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假设木块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相对木块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静止,对木块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受力分析可知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,由题意可知,木块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endParaRPr lang="zh-CN" altLang="en-US"/>
          </a:p>
        </p:txBody>
      </p:sp>
      <p:pic>
        <p:nvPicPr>
          <p:cNvPr id="3" name="图片 3" descr="textimage11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364014" y="1836093"/>
            <a:ext cx="1272092" cy="2049990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68000" y="4574371"/>
          <a:ext cx="7905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2" imgW="21031200" imgH="17373600" progId="Equation.DSMT4">
                  <p:embed/>
                </p:oleObj>
              </mc:Choice>
              <mc:Fallback>
                <p:oleObj name="Equation" r:id="rId2" imgW="21031200" imgH="17373600" progId="Equation.DSMT4">
                  <p:embed/>
                  <p:pic>
                    <p:nvPicPr>
                      <p:cNvPr id="0" name="图片 4096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8000" y="4574371"/>
                        <a:ext cx="7905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相对木块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的最大静摩擦力为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cos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当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&gt;tan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时,有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&lt;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,木块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处于静止状态,故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;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当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=tan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时,有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,木块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处于静止状态,故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cos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;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当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&lt;tan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时,有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&gt;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,木块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与木块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发生相对滑动,故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cos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_GB2312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对木块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受力分析,如图4所示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10825" kern="0" spc="882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/>
          </a:p>
        </p:txBody>
      </p:sp>
      <p:pic>
        <p:nvPicPr>
          <p:cNvPr id="3" name="图片 3" descr="textimage12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15942" y="3420269"/>
            <a:ext cx="2495550" cy="29146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3633" y="980465"/>
            <a:ext cx="2209075" cy="706084"/>
          </a:xfrm>
          <a:prstGeom prst="rect">
            <a:avLst/>
          </a:prstGeom>
          <a:noFill/>
        </p:spPr>
        <p:txBody>
          <a:bodyPr wrap="square" lIns="91239" tIns="45619" rIns="91239" bIns="45619" rtlCol="0">
            <a:spAutoFit/>
          </a:bodyPr>
          <a:lstStyle/>
          <a:p>
            <a:r>
              <a:rPr lang="zh-CN" altLang="en-US" sz="40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40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19080" y="943422"/>
            <a:ext cx="6585476" cy="4662611"/>
          </a:xfrm>
          <a:prstGeom prst="rect">
            <a:avLst/>
          </a:prstGeom>
          <a:noFill/>
        </p:spPr>
        <p:txBody>
          <a:bodyPr wrap="square" lIns="91239" tIns="45619" rIns="91239" bIns="456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 action="ppaction://hlinksldjump"/>
              </a:rPr>
              <a:t>第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 action="ppaction://hlinksldjump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 action="ppaction://hlinksldjump"/>
              </a:rPr>
              <a:t>节  重力　弹力　摩擦力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2" action="ppaction://hlinksldjump"/>
              </a:rPr>
              <a:t>考点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2" action="ppaction://hlinksldjump"/>
              </a:rPr>
              <a:t>1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2" action="ppaction://hlinksldjump"/>
              </a:rPr>
              <a:t>重力和弹力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sldjump"/>
              </a:rPr>
              <a:t>考点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sldjump"/>
              </a:rPr>
              <a:t>2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sldjump"/>
              </a:rPr>
              <a:t>摩擦力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第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节  力的合成与分解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sldjump"/>
              </a:rPr>
              <a:t>考点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sldjump"/>
              </a:rPr>
              <a:t>1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sldjump"/>
              </a:rPr>
              <a:t>力的合成与分解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6" action="ppaction://hlinksldjump"/>
              </a:rPr>
              <a:t>考点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  <a:hlinkClick r:id="rId6" action="ppaction://hlinksldjump"/>
              </a:rPr>
              <a:t>2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6" action="ppaction://hlinksldjump"/>
              </a:rPr>
              <a:t>死结与活结 定杆与动杆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7" action="ppaction://hlinksldjump"/>
              </a:rPr>
              <a:t>第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7" action="ppaction://hlinksldjump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7" action="ppaction://hlinksldjump"/>
              </a:rPr>
              <a:t>节  牛顿第三定律  共点力的平衡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sldjump"/>
              </a:rPr>
              <a:t>考点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sldjump"/>
              </a:rPr>
              <a:t>1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sldjump"/>
              </a:rPr>
              <a:t>牛顿第三定律 受力分析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9" action="ppaction://hlinksldjump"/>
              </a:rPr>
              <a:t>考点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  <a:hlinkClick r:id="rId9" action="ppaction://hlinksldjump"/>
              </a:rPr>
              <a:t>2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9" action="ppaction://hlinksldjump"/>
              </a:rPr>
              <a:t>共点力的平衡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37744" y="1142465"/>
            <a:ext cx="170796" cy="167112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3192104" y="1096122"/>
            <a:ext cx="36813" cy="4919208"/>
          </a:xfrm>
          <a:prstGeom prst="line">
            <a:avLst/>
          </a:prstGeom>
          <a:ln w="9525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37744" y="2379396"/>
            <a:ext cx="170796" cy="167112"/>
          </a:xfrm>
          <a:prstGeom prst="rect">
            <a:avLst/>
          </a:prstGeom>
        </p:spPr>
      </p:pic>
      <p:sp>
        <p:nvSpPr>
          <p:cNvPr id="19" name="文本框 17"/>
          <p:cNvSpPr txBox="1"/>
          <p:nvPr/>
        </p:nvSpPr>
        <p:spPr>
          <a:xfrm>
            <a:off x="3641796" y="5204449"/>
            <a:ext cx="7770890" cy="923126"/>
          </a:xfrm>
          <a:prstGeom prst="rect">
            <a:avLst/>
          </a:prstGeom>
          <a:noFill/>
        </p:spPr>
        <p:txBody>
          <a:bodyPr wrap="square" lIns="91239" tIns="45619" rIns="91239" bIns="456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1" action="ppaction://hlinksldjump"/>
              </a:rPr>
              <a:t>实验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1" action="ppaction://hlinksldjump"/>
              </a:rPr>
              <a:t>2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1" action="ppaction://hlinksldjump"/>
              </a:rPr>
              <a:t>探究弹簧弹力与形变量的关系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2" action="ppaction://hlinksldjump"/>
              </a:rPr>
              <a:t>实验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2" action="ppaction://hlinksldjump"/>
              </a:rPr>
              <a:t>3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2" action="ppaction://hlinksldjump"/>
              </a:rPr>
              <a:t>探究两个互成角度的力的合成规律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07941" y="5408801"/>
            <a:ext cx="170796" cy="16711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07941" y="5819861"/>
            <a:ext cx="170796" cy="167112"/>
          </a:xfrm>
          <a:prstGeom prst="rect">
            <a:avLst/>
          </a:prstGeom>
        </p:spPr>
      </p:pic>
      <p:grpSp>
        <p:nvGrpSpPr>
          <p:cNvPr id="4" name="组合 15"/>
          <p:cNvGrpSpPr/>
          <p:nvPr/>
        </p:nvGrpSpPr>
        <p:grpSpPr>
          <a:xfrm>
            <a:off x="3576793" y="4851137"/>
            <a:ext cx="6761844" cy="369332"/>
            <a:chOff x="3576793" y="3614205"/>
            <a:chExt cx="6761844" cy="369332"/>
          </a:xfrm>
        </p:grpSpPr>
        <p:sp>
          <p:nvSpPr>
            <p:cNvPr id="17" name="矩形: 圆角 3"/>
            <p:cNvSpPr/>
            <p:nvPr/>
          </p:nvSpPr>
          <p:spPr>
            <a:xfrm>
              <a:off x="3627513" y="3650664"/>
              <a:ext cx="900000" cy="277123"/>
            </a:xfrm>
            <a:prstGeom prst="roundRect">
              <a:avLst/>
            </a:pr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5" name="组合 37"/>
            <p:cNvGrpSpPr/>
            <p:nvPr/>
          </p:nvGrpSpPr>
          <p:grpSpPr>
            <a:xfrm>
              <a:off x="3576793" y="3614205"/>
              <a:ext cx="6761844" cy="369332"/>
              <a:chOff x="3576793" y="3614205"/>
              <a:chExt cx="6761844" cy="369332"/>
            </a:xfrm>
          </p:grpSpPr>
          <p:sp>
            <p:nvSpPr>
              <p:cNvPr id="25" name="文本框 4"/>
              <p:cNvSpPr txBox="1"/>
              <p:nvPr/>
            </p:nvSpPr>
            <p:spPr>
              <a:xfrm>
                <a:off x="3576793" y="3614205"/>
                <a:ext cx="11391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微</a:t>
                </a:r>
                <a:r>
                  <a:rPr lang="zh-CN" altLang="en-US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专题</a:t>
                </a:r>
                <a:r>
                  <a: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dirty="0"/>
              </a:p>
            </p:txBody>
          </p:sp>
          <p:sp>
            <p:nvSpPr>
              <p:cNvPr id="26" name="文本框 4"/>
              <p:cNvSpPr txBox="1"/>
              <p:nvPr/>
            </p:nvSpPr>
            <p:spPr>
              <a:xfrm>
                <a:off x="4590976" y="3614205"/>
                <a:ext cx="57476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hlinkClick r:id="rId13" action="ppaction://hlinksldjump"/>
                  </a:rPr>
                  <a:t>动态平衡  平衡中的临界、极值问题</a:t>
                </a:r>
                <a:endParaRPr lang="zh-CN" alt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垂直斜面有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″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cos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α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沿斜面有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'cos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α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得到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'cos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&lt;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cos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)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解得cos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&lt;</a:t>
            </a:r>
            <a:r>
              <a:rPr lang="zh-CN" altLang="en-US" sz="3090" kern="0" spc="36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cos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)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由于无论推力多大都不能发生相对滑动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故考虑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</a:t>
            </a:r>
            <a:r>
              <a:rPr lang="zh-CN" altLang="en-US" sz="2410" kern="0" dirty="0" smtClean="0">
                <a:solidFill>
                  <a:srgbClr val="000000"/>
                </a:solidFill>
                <a:latin typeface="NEU-BZ" pitchFamily="65" charset="-122"/>
                <a:ea typeface="NEU-BZ" pitchFamily="65" charset="-122"/>
              </a:rPr>
              <a:t>≫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,可得cos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&lt;0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故有tan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&gt;</a:t>
            </a:r>
            <a:r>
              <a:rPr lang="zh-CN" altLang="en-US" sz="3315" kern="0" spc="-76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(4)物块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刚好要滑动,说明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刚好处于平衡状态,所受摩擦力为最大静摩擦力。</a:t>
            </a:r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833672" y="3035343"/>
          <a:ext cx="4381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1" imgW="11582400" imgH="17373600" progId="Equation.DSMT4">
                  <p:embed/>
                </p:oleObj>
              </mc:Choice>
              <mc:Fallback>
                <p:oleObj name="Equation" r:id="rId1" imgW="11582400" imgH="17373600" progId="Equation.DSMT4">
                  <p:embed/>
                  <p:pic>
                    <p:nvPicPr>
                      <p:cNvPr id="0" name="图片 512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33672" y="3035343"/>
                        <a:ext cx="4381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863228" y="4953651"/>
          <a:ext cx="3238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8534400" imgH="19202400" progId="Equation.DSMT4">
                  <p:embed/>
                </p:oleObj>
              </mc:Choice>
              <mc:Fallback>
                <p:oleObj name="Equation" r:id="rId3" imgW="8534400" imgH="19202400" progId="Equation.DSMT4">
                  <p:embed/>
                  <p:pic>
                    <p:nvPicPr>
                      <p:cNvPr id="0" name="图片 512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3228" y="4953651"/>
                        <a:ext cx="32385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95933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(点拨:对于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之间的相对运动趋势,假设此时木板与地面夹角为90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的极限情况,应该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是质量较小的物块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相对物块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有向上滑动趋势,同时质量较大的物块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相对斜面有向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下滑动趋势)分别对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受力分析,如图所示,对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sin 45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cos 45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,对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μmg</a:t>
            </a:r>
            <a:b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cos 45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+3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·cos 45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sin 45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,联立解得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43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,C正确。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11380" kern="0" spc="4141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/>
          </a:p>
        </p:txBody>
      </p:sp>
      <p:pic>
        <p:nvPicPr>
          <p:cNvPr id="3" name="图片 3" descr="textimage13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995862" y="3024186"/>
            <a:ext cx="4550190" cy="2087658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562252" y="2154356"/>
          <a:ext cx="20954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Equation" r:id="rId2" imgW="5486400" imgH="17373600" progId="Equation.DSMT4">
                  <p:embed/>
                </p:oleObj>
              </mc:Choice>
              <mc:Fallback>
                <p:oleObj name="Equation" r:id="rId2" imgW="5486400" imgH="17373600" progId="Equation.DSMT4">
                  <p:embed/>
                  <p:pic>
                    <p:nvPicPr>
                      <p:cNvPr id="0" name="图片 614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62252" y="2154356"/>
                        <a:ext cx="20954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468000" y="5220469"/>
            <a:ext cx="11831400" cy="1070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3300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归纳总结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　将物体放置在斜面上,物体能与斜面保持相对静止的条件是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</a:t>
            </a:r>
            <a:r>
              <a:rPr lang="zh-CN" altLang="en-US" sz="2410" kern="0" dirty="0" smtClean="0">
                <a:solidFill>
                  <a:srgbClr val="000000"/>
                </a:solidFill>
                <a:latin typeface="黑体" panose="02010609060101010101" pitchFamily="65" charset="-122"/>
                <a:ea typeface="楷体_GB2312" pitchFamily="65" charset="-122"/>
              </a:rPr>
              <a:t>≥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tan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。能力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进阶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-284247"/>
            <a:ext cx="11831400" cy="56053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DE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如图所示,重力为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的木块,恰好能静止在倾角为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的斜面上。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6420" kern="0" spc="2020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35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(1)若给木块施加一竖直向下的外力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(已知),求木块所受摩擦力的大小。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(2)进阶1    (倾角变化)若撤去外力,改变倾角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,使倾角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从0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逐渐增大到90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,则木块所受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摩擦力大小将如何变化。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(3)进阶2    (摩擦力反向)若在木块上施加沿斜面向上的推力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,使木块沿斜面匀速向上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运动,求推力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的大小。</a:t>
            </a:r>
            <a:endParaRPr lang="zh-CN" altLang="en-US" dirty="0"/>
          </a:p>
        </p:txBody>
      </p:sp>
      <p:pic>
        <p:nvPicPr>
          <p:cNvPr id="3" name="图片 3" descr="textimage14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923854" y="1006623"/>
            <a:ext cx="3093343" cy="1490033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5332377"/>
            <a:ext cx="11831400" cy="11122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(4)进阶3    (正压力的变化)若将推力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改为水平方向,仍能使木块沿斜面匀速向上运动,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求推力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的大小。 </a:t>
            </a:r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-108123"/>
            <a:ext cx="11831400" cy="1693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DE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答案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(1)(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)sin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(2)先增大后减小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(3)2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(4)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tan 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000" y="1078883"/>
            <a:ext cx="11831400" cy="4892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DE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(1)木块恰好静止在斜面上,在不施加外力时,对木块受力分析如图1所示,可得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,其中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μF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μG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cos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,联立解得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μ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=tan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施加外力后,对木块再次受力分析,如图2所示,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垂直斜面方向有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'=(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)cos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,最大静摩擦力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μ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)cos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)sin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,故合力仍然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为零,木块仍处于静止状态,故木块所受摩擦力为(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)sin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4645" kern="0" spc="3305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    </a:t>
            </a:r>
            <a:r>
              <a:rPr lang="zh-CN" altLang="en-US" sz="6515" kern="0" spc="5107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pic>
        <p:nvPicPr>
          <p:cNvPr id="4" name="图片 3" descr="textimage15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82213" y="4517625"/>
            <a:ext cx="1295614" cy="1515624"/>
          </a:xfrm>
          <a:prstGeom prst="rect">
            <a:avLst/>
          </a:prstGeom>
        </p:spPr>
      </p:pic>
      <p:pic>
        <p:nvPicPr>
          <p:cNvPr id="5" name="图片 4" descr="textimage1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3863" y="4499224"/>
            <a:ext cx="1476375" cy="1657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51917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39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(2)木块水平放置时,无运动趋势,其所受摩擦力为0,当倾角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增大时,起初木块没有发生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滑动,故其所受摩擦力为静摩擦力,根据力的平衡条件可知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,静摩擦力随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的增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大而增大。当木块开始滑动时,木块所受滑动摩擦力为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cos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不变,摩擦力随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的增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大而逐渐减小,综上,木块所受摩擦力的大小先增大后减小。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(3)木块匀速上滑,对其受力分析,如图3所示,可得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cos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,且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,联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立解得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cos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,其中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=tan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,所以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(4)木块匀速上滑,对其受力分析,如图4所示,可得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cos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cos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又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,联立解得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285" kern="0" spc="1239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,其中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=tan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,所以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tan 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306747" y="4306464"/>
          <a:ext cx="19907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Equation" r:id="rId1" imgW="52730400" imgH="18897600" progId="Equation.DSMT4">
                  <p:embed/>
                </p:oleObj>
              </mc:Choice>
              <mc:Fallback>
                <p:oleObj name="Equation" r:id="rId1" imgW="52730400" imgH="18897600" progId="Equation.DSMT4">
                  <p:embed/>
                  <p:pic>
                    <p:nvPicPr>
                      <p:cNvPr id="0" name="图片 716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06747" y="4306464"/>
                        <a:ext cx="1990725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3" descr="textimage1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9300" y="5124078"/>
            <a:ext cx="1466850" cy="1543050"/>
          </a:xfrm>
          <a:prstGeom prst="rect">
            <a:avLst/>
          </a:prstGeom>
        </p:spPr>
      </p:pic>
      <p:pic>
        <p:nvPicPr>
          <p:cNvPr id="6" name="图片 4" descr="textimage1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150" y="5076453"/>
            <a:ext cx="1514474" cy="163829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1460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提分关键·规律总结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摩擦力的突变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8000" y="1760054"/>
          <a:ext cx="11268000" cy="4468527"/>
        </p:xfrm>
        <a:graphic>
          <a:graphicData uri="http://schemas.openxmlformats.org/drawingml/2006/table">
            <a:tbl>
              <a:tblPr/>
              <a:tblGrid>
                <a:gridCol w="5634000"/>
                <a:gridCol w="5634000"/>
              </a:tblGrid>
              <a:tr h="609192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分类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说明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2004768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4245" kern="0" spc="1998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4245" kern="0" spc="1998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滑块放在粗糙水平面上,作用在滑块上的水平力F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从0逐渐增大,当滑块开始滑动时,滑块受水平面的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摩擦力由静摩擦力“突变”为滑动摩擦力,方向不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变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854567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5585" kern="0" spc="6941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5585" kern="0" spc="6941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滑块以v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冲上斜面做减速运动,当到达某位置时速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度减为0而后静止在斜面上,滑动摩擦力“突变”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为静摩擦力,方向相反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4" name="图片 3" descr="textimage19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98392" y="2527502"/>
            <a:ext cx="2218183" cy="892767"/>
          </a:xfrm>
          <a:prstGeom prst="rect">
            <a:avLst/>
          </a:prstGeom>
        </p:spPr>
      </p:pic>
      <p:pic>
        <p:nvPicPr>
          <p:cNvPr id="5" name="图片 4" descr="textimage2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00" y="4527806"/>
            <a:ext cx="1590675" cy="1628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1260000"/>
          <a:ext cx="11268000" cy="3956784"/>
        </p:xfrm>
        <a:graphic>
          <a:graphicData uri="http://schemas.openxmlformats.org/drawingml/2006/table">
            <a:tbl>
              <a:tblPr/>
              <a:tblGrid>
                <a:gridCol w="5634000"/>
                <a:gridCol w="5634000"/>
              </a:tblGrid>
              <a:tr h="1864092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4170" kern="0" spc="8355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4170" kern="0" spc="8355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在水平力F作用下滑块静止于斜面上,F突然增大时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滑块仍静止,则滑块所受静摩擦力可能会在大小或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方向上发生“突变”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2092692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4790" kern="0" spc="20334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4790" kern="0" spc="20334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水平传送带的速度v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大于滑块的速度v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,滑块所受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滑动摩擦力方向水平向右;当传送带突然被卡住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时,滑块受到的滑动摩擦力方向“突变”为向左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3" name="图片 3" descr="textimage21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40000" y="1413792"/>
            <a:ext cx="1590675" cy="1638300"/>
          </a:xfrm>
          <a:prstGeom prst="rect">
            <a:avLst/>
          </a:prstGeom>
        </p:spPr>
      </p:pic>
      <p:pic>
        <p:nvPicPr>
          <p:cNvPr id="4" name="图片 4" descr="textimage2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8736" y="3492277"/>
            <a:ext cx="2332138" cy="13644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6595" y="2469801"/>
            <a:ext cx="2121315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5024628" y="2469801"/>
            <a:ext cx="6172034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力的合成与分解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559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考点1　力的合成与分解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一、力的合成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1.合力与分力的关系: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等效替代。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2.力的合成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(1)定义:求几个力的合力的过程。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(2)运算法则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平行四边形定则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(如图甲所示)。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三角形定则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(如图乙所示)。</a:t>
            </a:r>
            <a:endParaRPr lang="zh-CN" altLang="en-US" dirty="0"/>
          </a:p>
        </p:txBody>
      </p:sp>
      <p:pic>
        <p:nvPicPr>
          <p:cNvPr id="3" name="图片 3" descr="textimage23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580101" y="3276253"/>
            <a:ext cx="2109224" cy="1806555"/>
          </a:xfrm>
          <a:prstGeom prst="rect">
            <a:avLst/>
          </a:prstGeom>
        </p:spPr>
      </p:pic>
      <p:pic>
        <p:nvPicPr>
          <p:cNvPr id="4" name="图片 4" descr="textimage2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342" y="3276253"/>
            <a:ext cx="2156516" cy="180655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3419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610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3.合力范围的确定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(1)两个共点力的合力大小的范围: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|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|</a:t>
            </a:r>
            <a:r>
              <a:rPr lang="zh-CN" altLang="en-US" sz="2410" kern="0" dirty="0" smtClean="0">
                <a:solidFill>
                  <a:srgbClr val="000000"/>
                </a:solidFill>
                <a:latin typeface="黑体" panose="02010609060101010101" pitchFamily="65" charset="-122"/>
                <a:ea typeface="华文细黑" panose="02010600040101010101" pitchFamily="65" charset="-122"/>
              </a:rPr>
              <a:t>≤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合</a:t>
            </a:r>
            <a:r>
              <a:rPr lang="zh-CN" altLang="en-US" sz="2410" kern="0" dirty="0" smtClean="0">
                <a:solidFill>
                  <a:srgbClr val="000000"/>
                </a:solidFill>
                <a:latin typeface="黑体" panose="02010609060101010101" pitchFamily="65" charset="-122"/>
                <a:ea typeface="华文细黑" panose="02010600040101010101" pitchFamily="65" charset="-122"/>
              </a:rPr>
              <a:t>≤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最大值:当两个力同向时,合力最大,为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最小值:当两个力反向时,合力最小,为|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|。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(2)三个共点力的合力大小的范围</a:t>
            </a:r>
            <a:endParaRPr lang="zh-CN" altLang="en-US" dirty="0"/>
          </a:p>
        </p:txBody>
      </p:sp>
      <p:sp>
        <p:nvSpPr>
          <p:cNvPr id="5" name="TextBox 2"/>
          <p:cNvSpPr txBox="1"/>
          <p:nvPr/>
        </p:nvSpPr>
        <p:spPr>
          <a:xfrm>
            <a:off x="468000" y="4068341"/>
            <a:ext cx="11831400" cy="1622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最大值:三个力同向时,其合力最大,为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max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最小值:如果任意两个力大小之和大于第三个力,则三个力的合力最小值为零,否则合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力最小值就等于最大的力减去另外两个力的代数和。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6595" y="2469801"/>
            <a:ext cx="2121315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5024628" y="2469801"/>
            <a:ext cx="6172034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重力　弹力　摩擦力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028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4.力的合成方法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(1)作图法:作出力的图示,利用平行四边形定则作出合力,结合标度得到合力大小。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(2)计算法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根据余弦定理,合力的大小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05" kern="0" spc="1769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;如图所示,合力的方向满足tan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315" kern="0" spc="755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270274" y="2424604"/>
          <a:ext cx="255269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Equation" r:id="rId1" imgW="67665600" imgH="12192000" progId="Equation.DSMT4">
                  <p:embed/>
                </p:oleObj>
              </mc:Choice>
              <mc:Fallback>
                <p:oleObj name="Equation" r:id="rId1" imgW="67665600" imgH="12192000" progId="Equation.DSMT4">
                  <p:embed/>
                  <p:pic>
                    <p:nvPicPr>
                      <p:cNvPr id="0" name="图片 819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70274" y="2424604"/>
                        <a:ext cx="2552699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68000" y="3056409"/>
          <a:ext cx="13811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36576000" imgH="19202400" progId="Equation.DSMT4">
                  <p:embed/>
                </p:oleObj>
              </mc:Choice>
              <mc:Fallback>
                <p:oleObj name="Equation" r:id="rId3" imgW="36576000" imgH="19202400" progId="Equation.DSMT4">
                  <p:embed/>
                  <p:pic>
                    <p:nvPicPr>
                      <p:cNvPr id="0" name="图片 819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000" y="3056409"/>
                        <a:ext cx="138112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3" descr="textimage2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894" y="3636293"/>
            <a:ext cx="3096344" cy="1680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501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DE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</a:rPr>
              <a:t>(2023重庆,1,4分)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矫正牙齿时,可用牵引线对牙施加力的作用。若某颗牙受到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牵引线的两个作用力大小均为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,夹角为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,如图所示,则该牙所受牵引力的合力大小为</a:t>
            </a:r>
            <a:br>
              <a:rPr dirty="0"/>
            </a:b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7495" kern="0" spc="1282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77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sin </a:t>
            </a:r>
            <a:r>
              <a:rPr lang="zh-CN" altLang="en-US" sz="3090" kern="0" spc="-128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　　　    B.2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cos </a:t>
            </a:r>
            <a:r>
              <a:rPr lang="zh-CN" altLang="en-US" sz="3090" kern="0" spc="-128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　　           D.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cos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α</a:t>
            </a:r>
            <a:endParaRPr lang="zh-CN" altLang="en-US" dirty="0"/>
          </a:p>
        </p:txBody>
      </p:sp>
      <p:pic>
        <p:nvPicPr>
          <p:cNvPr id="3" name="图片 3" descr="textimage26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9918" y="2196706"/>
            <a:ext cx="2581275" cy="1943100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615783" y="4301503"/>
          <a:ext cx="22860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Equation" r:id="rId2" imgW="6096000" imgH="17373600" progId="Equation.DSMT4">
                  <p:embed/>
                </p:oleObj>
              </mc:Choice>
              <mc:Fallback>
                <p:oleObj name="Equation" r:id="rId2" imgW="6096000" imgH="17373600" progId="Equation.DSMT4">
                  <p:embed/>
                  <p:pic>
                    <p:nvPicPr>
                      <p:cNvPr id="0" name="图片 9216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5783" y="4301503"/>
                        <a:ext cx="22860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556084" y="4301503"/>
          <a:ext cx="2286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6096000" imgH="17373600" progId="Equation.DSMT4">
                  <p:embed/>
                </p:oleObj>
              </mc:Choice>
              <mc:Fallback>
                <p:oleObj name="Equation" r:id="rId4" imgW="6096000" imgH="17373600" progId="Equation.DSMT4">
                  <p:embed/>
                  <p:pic>
                    <p:nvPicPr>
                      <p:cNvPr id="0" name="图片 921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56084" y="4301503"/>
                        <a:ext cx="22860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8"/>
          <p:cNvSpPr txBox="1"/>
          <p:nvPr/>
        </p:nvSpPr>
        <p:spPr>
          <a:xfrm>
            <a:off x="971526" y="1764085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107901"/>
            <a:ext cx="11831400" cy="23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DE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如图所示,根据平行四边形定则可知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cos </a:t>
            </a:r>
            <a:r>
              <a:rPr lang="zh-CN" altLang="en-US" sz="3090" kern="0" spc="-1288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,B正确。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4590" kern="0" spc="88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pic>
        <p:nvPicPr>
          <p:cNvPr id="3" name="图片 3" descr="textimage27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75982" y="1495322"/>
            <a:ext cx="1368152" cy="2155309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466375" y="770484"/>
          <a:ext cx="2285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Equation" r:id="rId2" imgW="6096000" imgH="17373600" progId="Equation.DSMT4">
                  <p:embed/>
                </p:oleObj>
              </mc:Choice>
              <mc:Fallback>
                <p:oleObj name="Equation" r:id="rId2" imgW="6096000" imgH="17373600" progId="Equation.DSMT4">
                  <p:embed/>
                  <p:pic>
                    <p:nvPicPr>
                      <p:cNvPr id="0" name="图片 1024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66375" y="770484"/>
                        <a:ext cx="2285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68660"/>
            <a:ext cx="11831400" cy="516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提分关键·规律总结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8000" y="820328"/>
          <a:ext cx="10302875" cy="5628005"/>
        </p:xfrm>
        <a:graphic>
          <a:graphicData uri="http://schemas.openxmlformats.org/drawingml/2006/table">
            <a:tbl>
              <a:tblPr/>
              <a:tblGrid>
                <a:gridCol w="3099435"/>
                <a:gridCol w="3590925"/>
                <a:gridCol w="3612515"/>
              </a:tblGrid>
              <a:tr h="609192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作图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合力F的计算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635491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两力互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相垂直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4830" kern="0" spc="394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4830" kern="0" spc="3942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1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F=</a:t>
                      </a:r>
                      <a:r>
                        <a:rPr lang="zh-CN" altLang="en-US" sz="2035" kern="0" spc="531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035" kern="0" spc="5312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10"/>
                        </a:spcBef>
                      </a:pP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tan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θ=</a:t>
                      </a:r>
                      <a:r>
                        <a:rPr lang="zh-CN" altLang="en-US" sz="2790" kern="0" spc="-688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790" kern="0" spc="-688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524129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两力等大,</a:t>
                      </a:r>
                      <a:endParaRPr lang="en-US" altLang="zh-CN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夹角为θ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7835" kern="0" spc="13838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7835" kern="0" spc="13838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2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F=2F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cos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  <a:r>
                        <a:rPr lang="zh-CN" altLang="en-US" sz="2590" kern="0" spc="-94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590" kern="0" spc="-942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2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F与F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夹角为</a:t>
                      </a:r>
                      <a:r>
                        <a:rPr lang="zh-CN" altLang="en-US" sz="2590" kern="0" spc="-94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590" kern="0" spc="-942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499762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两力等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大且夹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角为120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Arial Narrow" panose="020B0606020202030204" pitchFamily="65" charset="-122"/>
                          <a:ea typeface="Arial Unicode MS" pitchFamily="65" charset="-122"/>
                        </a:rPr>
                        <a:t>°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Arial Narrow" panose="020B0606020202030204" pitchFamily="65" charset="-122"/>
                        <a:ea typeface="Arial Unicode MS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3780" kern="0" spc="379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3780" kern="0" spc="3793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合力与分力等大,合力方向在两</a:t>
                      </a:r>
                      <a:br>
                        <a:rPr dirty="0"/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分力夹角的角平分线上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4" name="图片 3" descr="textimage28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113685" y="1523256"/>
            <a:ext cx="1114425" cy="1409700"/>
          </a:xfrm>
          <a:prstGeom prst="rect">
            <a:avLst/>
          </a:prstGeom>
        </p:spPr>
      </p:pic>
      <p:pic>
        <p:nvPicPr>
          <p:cNvPr id="5" name="图片 4" descr="textimage2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4088" y="3220988"/>
            <a:ext cx="1534062" cy="1273962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7595986" y="1547712"/>
          <a:ext cx="933449" cy="390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Equation" r:id="rId3" imgW="24688800" imgH="10363200" progId="Equation.DSMT4">
                  <p:embed/>
                </p:oleObj>
              </mc:Choice>
              <mc:Fallback>
                <p:oleObj name="Equation" r:id="rId3" imgW="24688800" imgH="10363200" progId="Equation.DSMT4">
                  <p:embed/>
                  <p:pic>
                    <p:nvPicPr>
                      <p:cNvPr id="0" name="图片 1126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95986" y="1547712"/>
                        <a:ext cx="933449" cy="3905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7955882" y="2051326"/>
          <a:ext cx="266699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5" imgW="7010400" imgH="16154400" progId="Equation.DSMT4">
                  <p:embed/>
                </p:oleObj>
              </mc:Choice>
              <mc:Fallback>
                <p:oleObj name="Equation" r:id="rId5" imgW="7010400" imgH="16154400" progId="Equation.DSMT4">
                  <p:embed/>
                  <p:pic>
                    <p:nvPicPr>
                      <p:cNvPr id="0" name="图片 1126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55882" y="2051326"/>
                        <a:ext cx="266699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8315960" y="3220720"/>
          <a:ext cx="203200" cy="537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7" imgW="228600" imgH="609600" progId="Equation.DSMT4">
                  <p:embed/>
                </p:oleObj>
              </mc:Choice>
              <mc:Fallback>
                <p:oleObj name="Equation" r:id="rId7" imgW="228600" imgH="609600" progId="Equation.DSMT4">
                  <p:embed/>
                  <p:pic>
                    <p:nvPicPr>
                      <p:cNvPr id="0" name="图片 1126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15960" y="3220720"/>
                        <a:ext cx="203200" cy="53721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8675845" y="3811142"/>
          <a:ext cx="20954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9" imgW="5486400" imgH="14630400" progId="Equation.DSMT4">
                  <p:embed/>
                </p:oleObj>
              </mc:Choice>
              <mc:Fallback>
                <p:oleObj name="Equation" r:id="rId9" imgW="5486400" imgH="14630400" progId="Equation.DSMT4">
                  <p:embed/>
                  <p:pic>
                    <p:nvPicPr>
                      <p:cNvPr id="0" name="图片 1126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675845" y="3811142"/>
                        <a:ext cx="209549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3" descr="textimage30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36235" y="5076190"/>
            <a:ext cx="857250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702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考法变式1</a:t>
            </a:r>
            <a:r>
              <a:rPr lang="zh-CN" altLang="en-US" sz="2410" kern="0" dirty="0" smtClean="0">
                <a:solidFill>
                  <a:srgbClr val="DE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(由定态分析到动态分析)</a:t>
            </a:r>
            <a:r>
              <a:rPr lang="zh-CN" altLang="en-US" sz="2410" kern="0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若在典例1中,要保持牵引线对牙齿的合力不变,</a:t>
            </a:r>
            <a:br>
              <a:rPr dirty="0"/>
            </a:br>
            <a:r>
              <a:rPr lang="zh-CN" altLang="en-US" sz="2410" kern="0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逐渐增大</a:t>
            </a:r>
            <a:r>
              <a:rPr lang="zh-CN" altLang="en-US" sz="2410" i="1" kern="0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α</a:t>
            </a:r>
            <a:r>
              <a:rPr lang="zh-CN" altLang="en-US" sz="2410" kern="0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,则牵引线上的张力</a:t>
            </a:r>
            <a:r>
              <a:rPr lang="zh-CN" altLang="en-US" sz="1885" kern="0" spc="524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A.增大　    B.减小　    C.不变　    D.无法判断</a:t>
            </a:r>
            <a:endParaRPr lang="zh-CN" altLang="en-US" dirty="0"/>
          </a:p>
        </p:txBody>
      </p:sp>
      <p:sp>
        <p:nvSpPr>
          <p:cNvPr id="3" name="文本框 8"/>
          <p:cNvSpPr txBox="1"/>
          <p:nvPr/>
        </p:nvSpPr>
        <p:spPr>
          <a:xfrm>
            <a:off x="4931966" y="1332037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68000" y="2590506"/>
            <a:ext cx="11831400" cy="1837875"/>
            <a:chOff x="468000" y="2590506"/>
            <a:chExt cx="11831400" cy="1837875"/>
          </a:xfrm>
        </p:grpSpPr>
        <p:sp>
          <p:nvSpPr>
            <p:cNvPr id="4" name="TextBox 2"/>
            <p:cNvSpPr txBox="1"/>
            <p:nvPr/>
          </p:nvSpPr>
          <p:spPr>
            <a:xfrm>
              <a:off x="468000" y="2590506"/>
              <a:ext cx="11831400" cy="18378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eaLnBrk="0" latinLnBrk="1" hangingPunct="0">
                <a:lnSpc>
                  <a:spcPct val="150000"/>
                </a:lnSpc>
                <a:spcBef>
                  <a:spcPts val="145"/>
                </a:spcBef>
                <a:buNone/>
              </a:pPr>
              <a:r>
                <a:rPr lang="zh-CN" altLang="en-US" sz="2410" kern="0" dirty="0" smtClean="0">
                  <a:solidFill>
                    <a:srgbClr val="DE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    </a:t>
              </a:r>
              <a:endParaRPr lang="zh-CN" altLang="en-US"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endParaRPr>
            </a:p>
            <a:p>
              <a:pPr eaLnBrk="0" latinLnBrk="1" hangingPunct="0">
                <a:lnSpc>
                  <a:spcPct val="150000"/>
                </a:lnSpc>
                <a:spcBef>
                  <a:spcPts val="145"/>
                </a:spcBef>
              </a:pPr>
              <a:r>
                <a:rPr lang="zh-CN" altLang="en-US" sz="2410" b="1" kern="0" dirty="0" smtClean="0">
                  <a:solidFill>
                    <a:srgbClr val="DE0000"/>
                  </a:solidFill>
                  <a:ea typeface="微软雅黑" panose="020B0503020204020204" pitchFamily="34" charset="-122"/>
                </a:rPr>
                <a:t>解析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　两牵引力的合力大小为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F</a:t>
              </a:r>
              <a:r>
                <a:rPr lang="zh-CN" altLang="en-US" sz="1815" kern="0" baseline="-1500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合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=2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F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 cos</a:t>
              </a:r>
              <a:r>
                <a:rPr lang="zh-CN" altLang="en-US" sz="3090" kern="0" spc="-1288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,合力不变,若逐渐增大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α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,则cos</a:t>
              </a:r>
              <a:r>
                <a:rPr lang="zh-CN" altLang="en-US" sz="3090" kern="0" spc="-1288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减小,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F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增</a:t>
              </a:r>
              <a:endParaRPr lang="zh-CN" altLang="en-US"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endParaRPr>
            </a:p>
            <a:p>
              <a:pPr marL="0" indent="0" eaLnBrk="0" latinLnBrk="1" hangingPunc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大。A正确。</a:t>
              </a:r>
              <a:endParaRPr lang="zh-CN" altLang="en-US"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endParaRPr>
            </a:p>
          </p:txBody>
        </p:sp>
        <p:graphicFrame>
          <p:nvGraphicFramePr>
            <p:cNvPr id="5" name="对象 4"/>
            <p:cNvGraphicFramePr>
              <a:graphicFrameLocks noChangeAspect="1"/>
            </p:cNvGraphicFramePr>
            <p:nvPr/>
          </p:nvGraphicFramePr>
          <p:xfrm>
            <a:off x="5783375" y="3253089"/>
            <a:ext cx="228599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" name="Equation" r:id="rId1" imgW="6096000" imgH="17373600" progId="Equation.DSMT4">
                    <p:embed/>
                  </p:oleObj>
                </mc:Choice>
                <mc:Fallback>
                  <p:oleObj name="Equation" r:id="rId1" imgW="6096000" imgH="17373600" progId="Equation.DSMT4">
                    <p:embed/>
                    <p:pic>
                      <p:nvPicPr>
                        <p:cNvPr id="0" name="图片 122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5783375" y="3253089"/>
                          <a:ext cx="228599" cy="657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5"/>
            <p:cNvGraphicFramePr>
              <a:graphicFrameLocks noChangeAspect="1"/>
            </p:cNvGraphicFramePr>
            <p:nvPr/>
          </p:nvGraphicFramePr>
          <p:xfrm>
            <a:off x="9869697" y="3253089"/>
            <a:ext cx="228600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Equation" r:id="rId3" imgW="6096000" imgH="17373600" progId="Equation.DSMT4">
                    <p:embed/>
                  </p:oleObj>
                </mc:Choice>
                <mc:Fallback>
                  <p:oleObj name="Equation" r:id="rId3" imgW="6096000" imgH="17373600" progId="Equation.DSMT4">
                    <p:embed/>
                    <p:pic>
                      <p:nvPicPr>
                        <p:cNvPr id="0" name="图片 122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869697" y="3253089"/>
                          <a:ext cx="228600" cy="657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852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提分关键·知识拓展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合力和分力的关系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(1)两个分力大小一定时,夹角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越大,合力越小。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(2)合力一定,两等大分力的夹角越大,两分力越大。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(3)合力可以大于分力、等于分力,也可以小于分力。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6304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考法变式2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b="1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(力的合成中的临界与极值问题)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若在典例1中,牵引线系了个死结,要保持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右侧牵引线对牙齿的作用力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不变,两侧牵引线的合力的方向与典例1中合力方向相同,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则左侧牵引线对牙齿的作用力的最小值为多少?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468000" y="2340149"/>
            <a:ext cx="11831400" cy="2574552"/>
            <a:chOff x="468000" y="2340149"/>
            <a:chExt cx="11831400" cy="2574552"/>
          </a:xfrm>
        </p:grpSpPr>
        <p:sp>
          <p:nvSpPr>
            <p:cNvPr id="6" name="TextBox 2"/>
            <p:cNvSpPr txBox="1"/>
            <p:nvPr/>
          </p:nvSpPr>
          <p:spPr>
            <a:xfrm>
              <a:off x="468000" y="2340149"/>
              <a:ext cx="11831400" cy="25378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eaLnBrk="0" latinLnBrk="1" hangingPunct="0">
                <a:lnSpc>
                  <a:spcPct val="150000"/>
                </a:lnSpc>
                <a:spcBef>
                  <a:spcPts val="145"/>
                </a:spcBef>
                <a:buNone/>
              </a:pPr>
              <a:r>
                <a:rPr lang="zh-CN" altLang="en-US" sz="2500" b="1" dirty="0" smtClean="0">
                  <a:solidFill>
                    <a:srgbClr val="DE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答案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    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F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 sin</a:t>
              </a:r>
              <a:r>
                <a:rPr lang="zh-CN" altLang="en-US" sz="3090" kern="0" spc="-1288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 </a:t>
              </a:r>
              <a:endParaRPr lang="zh-CN" altLang="en-US" dirty="0"/>
            </a:p>
            <a:p>
              <a:pPr marL="0" indent="0" eaLnBrk="0" latinLnBrk="1" hangingPunct="0">
                <a:lnSpc>
                  <a:spcPct val="150000"/>
                </a:lnSpc>
                <a:spcBef>
                  <a:spcPts val="40"/>
                </a:spcBef>
                <a:buNone/>
              </a:pPr>
              <a:r>
                <a:rPr lang="zh-CN" altLang="en-US" sz="2500" b="1" dirty="0" smtClean="0">
                  <a:solidFill>
                    <a:srgbClr val="DE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解析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　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由题意可知,右侧牵引线对牙齿的作用力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F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不变,两侧牵引线的合力方向不变,大</a:t>
              </a:r>
              <a:br>
                <a:rPr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</a:b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小变化,左侧牵引线对牙齿的作用力大小、方向都在变化,根据平行四边形定则知,左侧</a:t>
              </a:r>
              <a:br>
                <a:rPr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</a:b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牵引线对牙齿的作用力与合力方向垂直时,存在最小值,如图所示,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F</a:t>
              </a:r>
              <a:r>
                <a:rPr lang="zh-CN" altLang="en-US" sz="1815" kern="0" baseline="-150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左min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F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sin</a:t>
              </a:r>
              <a:r>
                <a:rPr lang="zh-CN" altLang="en-US" sz="3090" kern="0" spc="-1288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。</a:t>
              </a:r>
              <a:endPara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" name="对象 3"/>
            <p:cNvGraphicFramePr>
              <a:graphicFrameLocks noChangeAspect="1"/>
            </p:cNvGraphicFramePr>
            <p:nvPr/>
          </p:nvGraphicFramePr>
          <p:xfrm>
            <a:off x="2006800" y="2424423"/>
            <a:ext cx="228600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3" name="Equation" r:id="rId1" imgW="6096000" imgH="17373600" progId="Equation.DSMT4">
                    <p:embed/>
                  </p:oleObj>
                </mc:Choice>
                <mc:Fallback>
                  <p:oleObj name="Equation" r:id="rId1" imgW="6096000" imgH="17373600" progId="Equation.DSMT4">
                    <p:embed/>
                    <p:pic>
                      <p:nvPicPr>
                        <p:cNvPr id="0" name="图片 133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006800" y="2424423"/>
                          <a:ext cx="228600" cy="657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对象 4"/>
            <p:cNvGraphicFramePr>
              <a:graphicFrameLocks noChangeAspect="1"/>
            </p:cNvGraphicFramePr>
            <p:nvPr/>
          </p:nvGraphicFramePr>
          <p:xfrm>
            <a:off x="10331091" y="4257476"/>
            <a:ext cx="228600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Equation" r:id="rId3" imgW="6096000" imgH="17373600" progId="Equation.DSMT4">
                    <p:embed/>
                  </p:oleObj>
                </mc:Choice>
                <mc:Fallback>
                  <p:oleObj name="Equation" r:id="rId3" imgW="6096000" imgH="17373600" progId="Equation.DSMT4">
                    <p:embed/>
                    <p:pic>
                      <p:nvPicPr>
                        <p:cNvPr id="0" name="图片 133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331091" y="4257476"/>
                          <a:ext cx="228600" cy="657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图片 3" descr="textimage3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1966" y="4860429"/>
            <a:ext cx="1946897" cy="1843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51917"/>
            <a:ext cx="11831400" cy="1693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670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二、力的分解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b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力的分解是力的合成的逆运算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,遵循的法则: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平行四边形定则或三角形定则。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2.分解方法</a:t>
            </a:r>
            <a:endParaRPr lang="zh-CN" altLang="en-US" b="1" dirty="0"/>
          </a:p>
        </p:txBody>
      </p:sp>
      <p:graphicFrame>
        <p:nvGraphicFramePr>
          <p:cNvPr id="4" name="表格 2"/>
          <p:cNvGraphicFramePr>
            <a:graphicFrameLocks noGrp="1"/>
          </p:cNvGraphicFramePr>
          <p:nvPr/>
        </p:nvGraphicFramePr>
        <p:xfrm>
          <a:off x="468000" y="1987118"/>
          <a:ext cx="11268000" cy="4122357"/>
        </p:xfrm>
        <a:graphic>
          <a:graphicData uri="http://schemas.openxmlformats.org/drawingml/2006/table">
            <a:tbl>
              <a:tblPr/>
              <a:tblGrid>
                <a:gridCol w="1295614"/>
                <a:gridCol w="4536504"/>
                <a:gridCol w="5435882"/>
              </a:tblGrid>
              <a:tr h="0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效果分解法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正交分解法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分解方式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根据一个力</a:t>
                      </a: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产生的实际效果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分解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将一个力</a:t>
                      </a: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沿着两个互相垂直的方向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分解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520766">
                <a:tc row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实例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分析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zh-CN" altLang="en-US" sz="6825" kern="0" spc="975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zh-CN" altLang="en-US" sz="7935" kern="0" spc="1659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 vMerge="1"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2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590" kern="0" spc="138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590" kern="0" spc="1382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2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=G 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tan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θ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x轴上:F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=F 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cos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θ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y轴上:F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y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=F 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sin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θ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5" name="图片 3" descr="textimage32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03774" y="3204245"/>
            <a:ext cx="1249304" cy="1181468"/>
          </a:xfrm>
          <a:prstGeom prst="rect">
            <a:avLst/>
          </a:prstGeom>
        </p:spPr>
      </p:pic>
      <p:pic>
        <p:nvPicPr>
          <p:cNvPr id="6" name="图片 4" descr="textimage3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6772" y="3347884"/>
            <a:ext cx="1848518" cy="1373669"/>
          </a:xfrm>
          <a:prstGeom prst="rect">
            <a:avLst/>
          </a:prstGeom>
        </p:spPr>
      </p:pic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195662" y="5147955"/>
          <a:ext cx="504825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Equation" r:id="rId3" imgW="13411200" imgH="14630400" progId="Equation.DSMT4">
                  <p:embed/>
                </p:oleObj>
              </mc:Choice>
              <mc:Fallback>
                <p:oleObj name="Equation" r:id="rId3" imgW="13411200" imgH="14630400" progId="Equation.DSMT4">
                  <p:embed/>
                  <p:pic>
                    <p:nvPicPr>
                      <p:cNvPr id="0" name="图片 1433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5662" y="5147955"/>
                        <a:ext cx="504825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1260000"/>
          <a:ext cx="11268000" cy="1074384"/>
        </p:xfrm>
        <a:graphic>
          <a:graphicData uri="http://schemas.openxmlformats.org/drawingml/2006/table">
            <a:tbl>
              <a:tblPr/>
              <a:tblGrid>
                <a:gridCol w="3756000"/>
                <a:gridCol w="3756000"/>
                <a:gridCol w="3756000"/>
              </a:tblGrid>
              <a:tr h="107438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选用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原则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三个力作用下的平衡问题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三个以上的力作用下的平衡问题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或三个力中有两个力相互垂直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8000" y="2844205"/>
            <a:ext cx="11831400" cy="1059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思维点拨</a:t>
            </a:r>
            <a:r>
              <a:rPr lang="en-US" altLang="zh-CN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运用正交分解法时,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一般选共点力的作用点为坐标原点,使尽可能多的力</a:t>
            </a:r>
            <a:endParaRPr lang="en-US" altLang="zh-CN" sz="2410" u="sng" kern="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u="sng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落在坐标轴上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,若物体具有加速度,一般以加速度方向和垂直加速度方向为坐标轴。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742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典例2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b="1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(2024届湖南郴州质检一)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某同学周末在家大扫除,移动衣橱时,无论怎么推也推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不动,于是他组装了一个装置,如图所示,两块相同木板可绕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处的环自由转动,两木板的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另一端点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分别用薄木板顶住衣橱和墙角,该同学站在该装置的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处。若调整装置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点距地面的高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h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=8 cm时,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两点的间距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=96 cm,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处衣橱恰好移动。已知该同学的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质量为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=50 kg,重力加速度大小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=9.8 m/s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,则此时衣橱受到该装置的水平推力为(        )</a:t>
            </a:r>
            <a:endParaRPr lang="zh-CN" altLang="en-US" dirty="0"/>
          </a:p>
        </p:txBody>
      </p:sp>
      <p:pic>
        <p:nvPicPr>
          <p:cNvPr id="3" name="图片 3" descr="textimage34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923854" y="3546150"/>
            <a:ext cx="4085385" cy="1746327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5364485"/>
            <a:ext cx="11831400" cy="5561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A.1 680 N    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	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B.1 470 N    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	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C.875 N    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	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D.840 N</a:t>
            </a:r>
            <a:endParaRPr lang="zh-CN" altLang="en-US" dirty="0"/>
          </a:p>
        </p:txBody>
      </p:sp>
      <p:sp>
        <p:nvSpPr>
          <p:cNvPr id="5" name="文本框 8"/>
          <p:cNvSpPr txBox="1"/>
          <p:nvPr/>
        </p:nvSpPr>
        <p:spPr>
          <a:xfrm>
            <a:off x="11196662" y="2988221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7136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95" b="1" kern="0" dirty="0" smtClean="0">
                <a:solidFill>
                  <a:srgbClr val="DE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考点</a:t>
            </a:r>
            <a:r>
              <a:rPr lang="en-US" altLang="zh-CN" sz="2495" b="1" kern="0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95" b="1" kern="0" dirty="0" smtClean="0">
                <a:solidFill>
                  <a:srgbClr val="DE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　重力和弹力</a:t>
            </a:r>
            <a:endParaRPr lang="zh-CN" altLang="en-US" sz="2495" b="1" kern="0" dirty="0" smtClean="0">
              <a:solidFill>
                <a:srgbClr val="DE0000"/>
              </a:solidFill>
              <a:latin typeface="Times New Roman" panose="02020603050405020304" pitchFamily="65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一、重力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1.产生: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由于地球的吸引而使物体受到的力。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000" y="2484165"/>
            <a:ext cx="11831400" cy="2819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点拨提醒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　重力不是引力。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2.公式: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海拔越高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越小;纬度越高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越大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3.方向: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竖直向下。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4.重心: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物体的各部分都受到重力的作用,从效果上看,可以认为各部分受到的重力作用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集中于一点,这一点叫作重心。</a:t>
            </a:r>
            <a:endParaRPr lang="zh-CN" alt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68000" y="5436493"/>
            <a:ext cx="11831400" cy="4934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点拨提醒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　重心位置不一定在物体上。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539949"/>
            <a:ext cx="11831400" cy="31344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该同学站在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点时,将重力按作用效果分解,如图1所示,设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与竖直方向</a:t>
            </a:r>
            <a:br>
              <a:rPr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夹角为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,则有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090" kern="0" spc="306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按效果分解,如图2所示,则水平推力为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θ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tan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,由几何关系得tan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090" kern="0" spc="-313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,联立并代入数据可得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090" kern="0" spc="1336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=1 470 N,B正确。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5570" kern="0" spc="13254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    </a:t>
            </a:r>
            <a:r>
              <a:rPr lang="zh-CN" altLang="en-US" sz="5300" kern="0" spc="6248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3" descr="textimage35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97343" y="2882875"/>
            <a:ext cx="2390775" cy="1381125"/>
          </a:xfrm>
          <a:prstGeom prst="rect">
            <a:avLst/>
          </a:prstGeom>
        </p:spPr>
      </p:pic>
      <p:pic>
        <p:nvPicPr>
          <p:cNvPr id="4" name="图片 4" descr="textimage3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18" y="2916213"/>
            <a:ext cx="1466850" cy="1314450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093623" y="1217994"/>
          <a:ext cx="78104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Equation" r:id="rId3" imgW="20726400" imgH="17373600" progId="Equation.DSMT4">
                  <p:embed/>
                </p:oleObj>
              </mc:Choice>
              <mc:Fallback>
                <p:oleObj name="Equation" r:id="rId3" imgW="20726400" imgH="17373600" progId="Equation.DSMT4">
                  <p:embed/>
                  <p:pic>
                    <p:nvPicPr>
                      <p:cNvPr id="0" name="图片 1536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3623" y="1217994"/>
                        <a:ext cx="78104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40573" y="1919207"/>
          <a:ext cx="2190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5" imgW="5791200" imgH="17373600" progId="Equation.DSMT4">
                  <p:embed/>
                </p:oleObj>
              </mc:Choice>
              <mc:Fallback>
                <p:oleObj name="Equation" r:id="rId5" imgW="5791200" imgH="17373600" progId="Equation.DSMT4">
                  <p:embed/>
                  <p:pic>
                    <p:nvPicPr>
                      <p:cNvPr id="0" name="图片 1536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573" y="1919207"/>
                        <a:ext cx="2190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577494" y="1919207"/>
          <a:ext cx="3524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7" imgW="9448800" imgH="17373600" progId="Equation.DSMT4">
                  <p:embed/>
                </p:oleObj>
              </mc:Choice>
              <mc:Fallback>
                <p:oleObj name="Equation" r:id="rId7" imgW="9448800" imgH="17373600" progId="Equation.DSMT4">
                  <p:embed/>
                  <p:pic>
                    <p:nvPicPr>
                      <p:cNvPr id="0" name="图片 15362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7494" y="1919207"/>
                        <a:ext cx="35242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8120193" y="1919207"/>
          <a:ext cx="5619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9" imgW="14935200" imgH="17373600" progId="Equation.DSMT4">
                  <p:embed/>
                </p:oleObj>
              </mc:Choice>
              <mc:Fallback>
                <p:oleObj name="Equation" r:id="rId9" imgW="14935200" imgH="17373600" progId="Equation.DSMT4">
                  <p:embed/>
                  <p:pic>
                    <p:nvPicPr>
                      <p:cNvPr id="0" name="图片 1536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20193" y="1919207"/>
                        <a:ext cx="5619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23925"/>
            <a:ext cx="11831400" cy="11460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考点2　死结与活结　定杆与动杆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1.死结与活结</a:t>
            </a:r>
            <a:endParaRPr lang="zh-CN" altLang="en-US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8000" y="1504702"/>
          <a:ext cx="11268000" cy="4694316"/>
        </p:xfrm>
        <a:graphic>
          <a:graphicData uri="http://schemas.openxmlformats.org/drawingml/2006/table">
            <a:tbl>
              <a:tblPr/>
              <a:tblGrid>
                <a:gridCol w="3756000"/>
                <a:gridCol w="4668406"/>
                <a:gridCol w="2843594"/>
              </a:tblGrid>
              <a:tr h="0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模型结构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模型解读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模型特点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1146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6150" kern="0" spc="967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“死结”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“死结”把绳子分为两段,且不可沿绳子移动,“死结”两侧的绳子因“结”而变成两根独立的绳子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“死结”</a:t>
                      </a: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两侧的绳子张力不一定相等</a:t>
                      </a:r>
                      <a:endParaRPr lang="zh-CN" altLang="en-US" sz="2010" u="sng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230971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3800" kern="0" spc="2124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“活结”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“活结”把绳子分为两段,且可沿绳移动,“活结”一般由绳子跨过滑轮或绳子上挂一光滑挂钩而形成,绳子因“活结”而弯曲,但实际为同一根绳子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“活结”</a:t>
                      </a: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两侧的绳子上的张力大小处处相等</a:t>
                      </a:r>
                      <a:endParaRPr lang="zh-CN" altLang="en-US" sz="2010" u="sng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4" name="图片 3" descr="textimage37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40000" y="2310888"/>
            <a:ext cx="2009775" cy="1590675"/>
          </a:xfrm>
          <a:prstGeom prst="rect">
            <a:avLst/>
          </a:prstGeom>
        </p:spPr>
      </p:pic>
      <p:pic>
        <p:nvPicPr>
          <p:cNvPr id="5" name="图片 4" descr="textimage3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00" y="4267883"/>
            <a:ext cx="752475" cy="90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891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典例3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如图所示,长度为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的轻质不可伸长的晾衣绳两端分别固定在竖直杆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上的</a:t>
            </a:r>
            <a:br>
              <a:rPr dirty="0"/>
            </a:b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两点,杆的间距为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10110" kern="0" spc="1696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280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悬挂衣服的衣架钩是光滑的,挂于绳上处于静止状态,衣架钩与衣服总质量为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,重力加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速度为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。试求绳的拉力大小。</a:t>
            </a:r>
            <a:endParaRPr lang="zh-CN" altLang="en-US" dirty="0"/>
          </a:p>
        </p:txBody>
      </p:sp>
      <p:pic>
        <p:nvPicPr>
          <p:cNvPr id="3" name="图片 3" descr="textimage39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27910" y="1908101"/>
            <a:ext cx="3168409" cy="2492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048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</a:t>
            </a:r>
            <a:r>
              <a:rPr lang="zh-CN" altLang="en-US" sz="3325" kern="0" spc="649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3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由衣架钩与衣服的受力分析可知,2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,故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090" kern="0" spc="2836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(点拨:这说明绳的拉力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的大小只与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有关),两段绳是对称的,与竖直方向夹角相等。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9195" kern="0" spc="15179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24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设左侧绳的长度为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、悬挂点到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杆的距离为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;右侧绳的长度为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、悬挂点到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杆的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3" descr="textimage40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75982" y="2844205"/>
            <a:ext cx="2902210" cy="2286048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386000" y="784935"/>
          <a:ext cx="124777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Equation" r:id="rId2" imgW="32918400" imgH="19202400" progId="Equation.DSMT4">
                  <p:embed/>
                </p:oleObj>
              </mc:Choice>
              <mc:Fallback>
                <p:oleObj name="Equation" r:id="rId2" imgW="32918400" imgH="19202400" progId="Equation.DSMT4">
                  <p:embed/>
                  <p:pic>
                    <p:nvPicPr>
                      <p:cNvPr id="0" name="图片 1638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86000" y="784935"/>
                        <a:ext cx="1247774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8020677" y="1520860"/>
          <a:ext cx="7524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4" imgW="19812000" imgH="17373600" progId="Equation.DSMT4">
                  <p:embed/>
                </p:oleObj>
              </mc:Choice>
              <mc:Fallback>
                <p:oleObj name="Equation" r:id="rId4" imgW="19812000" imgH="17373600" progId="Equation.DSMT4">
                  <p:embed/>
                  <p:pic>
                    <p:nvPicPr>
                      <p:cNvPr id="0" name="图片 1638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20677" y="1520860"/>
                        <a:ext cx="7524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268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24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距离为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,则有cos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325" kern="0" spc="-625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325" kern="0" spc="-325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000" kern="0" spc="-75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(点拨: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的大小只与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有关)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3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故有sin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415" kern="0" spc="5209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7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315" kern="0" spc="6507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(点拨:若仅将绳的右端点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上移,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大小不变)。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175532" y="784935"/>
          <a:ext cx="342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Equation" r:id="rId1" imgW="9144000" imgH="19202400" progId="Equation.DSMT4">
                  <p:embed/>
                </p:oleObj>
              </mc:Choice>
              <mc:Fallback>
                <p:oleObj name="Equation" r:id="rId1" imgW="9144000" imgH="19202400" progId="Equation.DSMT4">
                  <p:embed/>
                  <p:pic>
                    <p:nvPicPr>
                      <p:cNvPr id="0" name="图片 1740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75532" y="784935"/>
                        <a:ext cx="34290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691005" y="784935"/>
          <a:ext cx="380999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3" imgW="10058400" imgH="19202400" progId="Equation.DSMT4">
                  <p:embed/>
                </p:oleObj>
              </mc:Choice>
              <mc:Fallback>
                <p:oleObj name="Equation" r:id="rId3" imgW="10058400" imgH="19202400" progId="Equation.DSMT4">
                  <p:embed/>
                  <p:pic>
                    <p:nvPicPr>
                      <p:cNvPr id="0" name="图片 1740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1005" y="784935"/>
                        <a:ext cx="380999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244578" y="776009"/>
          <a:ext cx="28575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5" imgW="7620000" imgH="17373600" progId="Equation.DSMT4">
                  <p:embed/>
                </p:oleObj>
              </mc:Choice>
              <mc:Fallback>
                <p:oleObj name="Equation" r:id="rId5" imgW="7620000" imgH="17373600" progId="Equation.DSMT4">
                  <p:embed/>
                  <p:pic>
                    <p:nvPicPr>
                      <p:cNvPr id="0" name="图片 1741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44578" y="776009"/>
                        <a:ext cx="28575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832748" y="1482140"/>
          <a:ext cx="1095374" cy="75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7" imgW="28956000" imgH="19812000" progId="Equation.DSMT4">
                  <p:embed/>
                </p:oleObj>
              </mc:Choice>
              <mc:Fallback>
                <p:oleObj name="Equation" r:id="rId7" imgW="28956000" imgH="19812000" progId="Equation.DSMT4">
                  <p:embed/>
                  <p:pic>
                    <p:nvPicPr>
                      <p:cNvPr id="0" name="图片 1741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2748" y="1482140"/>
                        <a:ext cx="1095374" cy="7524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133774" y="2380473"/>
          <a:ext cx="12477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9" imgW="32918400" imgH="19202400" progId="Equation.DSMT4">
                  <p:embed/>
                </p:oleObj>
              </mc:Choice>
              <mc:Fallback>
                <p:oleObj name="Equation" r:id="rId9" imgW="32918400" imgH="19202400" progId="Equation.DSMT4">
                  <p:embed/>
                  <p:pic>
                    <p:nvPicPr>
                      <p:cNvPr id="0" name="图片 1741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33774" y="2380473"/>
                        <a:ext cx="124777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1260000"/>
          <a:ext cx="11268000" cy="4385000"/>
        </p:xfrm>
        <a:graphic>
          <a:graphicData uri="http://schemas.openxmlformats.org/drawingml/2006/table">
            <a:tbl>
              <a:tblPr/>
              <a:tblGrid>
                <a:gridCol w="3756000"/>
                <a:gridCol w="3756000"/>
                <a:gridCol w="3756000"/>
              </a:tblGrid>
              <a:tr h="609192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模型结构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模型解读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模型特点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45041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6250" kern="0" spc="695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“定杆”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轻杆被固定在接触面上,不发生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转动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杆所受的弹力方向不一定沿杆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930767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6545" kern="0" spc="6581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“动杆”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轻杆用光滑的转轴或铰链连接,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轻杆可围绕转轴或铰链自由转动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当杆平衡时,杆所受的</a:t>
                      </a: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弹力方向</a:t>
                      </a:r>
                      <a:b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一定沿杆</a:t>
                      </a:r>
                      <a:endParaRPr lang="zh-CN" altLang="en-US" sz="2010" u="sng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3" name="图片 3" descr="textimage41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40000" y="2022983"/>
            <a:ext cx="1676400" cy="1619250"/>
          </a:xfrm>
          <a:prstGeom prst="rect">
            <a:avLst/>
          </a:prstGeom>
        </p:spPr>
      </p:pic>
      <p:pic>
        <p:nvPicPr>
          <p:cNvPr id="4" name="图片 4" descr="textimage4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00" y="3868026"/>
            <a:ext cx="1666875" cy="1704974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468000" y="648000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2.定杆与动杆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958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典例4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如图甲所示,细绳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跨过固定在水平横梁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右端的光滑轻质定滑轮挂住一个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质量为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的物体,∠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ACB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=30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;图乙所示的轻杆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HG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一端用铰链固定在竖直墙上,另一端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通过细绳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拉住,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与水平方向成30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角,轻杆的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点用细绳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拉住一个质量为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的物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体,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HG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杆恰好水平,重力加速度为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,则下列说法正确的是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br>
              <a:rPr lang="en-US" altLang="zh-CN" dirty="0" smtClean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A.图甲中水平横梁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对滑轮的作用力大小为</a:t>
            </a:r>
            <a:r>
              <a:rPr lang="zh-CN" altLang="en-US" sz="3090" kern="0" spc="81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43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676382" y="2916213"/>
            <a:ext cx="1408156" cy="1584176"/>
          </a:xfrm>
          <a:prstGeom prst="rect">
            <a:avLst/>
          </a:prstGeom>
        </p:spPr>
      </p:pic>
      <p:pic>
        <p:nvPicPr>
          <p:cNvPr id="4" name="图片 4" descr="textimage4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2566" y="2916213"/>
            <a:ext cx="1323668" cy="1584177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355272" y="3012604"/>
          <a:ext cx="4952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Equation" r:id="rId3" imgW="13106400" imgH="17373600" progId="Equation.DSMT4">
                  <p:embed/>
                </p:oleObj>
              </mc:Choice>
              <mc:Fallback>
                <p:oleObj name="Equation" r:id="rId3" imgW="13106400" imgH="17373600" progId="Equation.DSMT4">
                  <p:embed/>
                  <p:pic>
                    <p:nvPicPr>
                      <p:cNvPr id="0" name="图片 1843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5272" y="3012604"/>
                        <a:ext cx="4952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2"/>
          <p:cNvSpPr txBox="1"/>
          <p:nvPr/>
        </p:nvSpPr>
        <p:spPr>
          <a:xfrm>
            <a:off x="468000" y="3636293"/>
            <a:ext cx="11831400" cy="1693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B.图乙中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HG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杆受到绳的作用力大小为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C.细绳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段的拉力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与细绳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的大小之比为1∶1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D.细绳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段的拉力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与细绳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的大小之比为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∶2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endParaRPr lang="zh-CN" altLang="en-US" dirty="0"/>
          </a:p>
        </p:txBody>
      </p:sp>
      <p:sp>
        <p:nvSpPr>
          <p:cNvPr id="8" name="文本框 8"/>
          <p:cNvSpPr txBox="1"/>
          <p:nvPr/>
        </p:nvSpPr>
        <p:spPr>
          <a:xfrm>
            <a:off x="8244334" y="2412157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114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题图甲中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是一根跨过光滑定滑轮的绳,绳中的张力处处相等,滑轮两侧绳的</a:t>
            </a:r>
            <a:br>
              <a:rPr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拉力大小均等于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(活结),且互成120°角,则合力的大小等于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,方向与竖直方向成60°</a:t>
            </a:r>
            <a:br>
              <a:rPr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角斜向左下方,故水平横梁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(定杆)对滑轮的作用力大小也等于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,方向与竖直方向</a:t>
            </a:r>
            <a:br>
              <a:rPr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成60°角斜向右上方,</a:t>
            </a:r>
            <a:r>
              <a:rPr lang="zh-CN" altLang="en-US" sz="241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。题图乙中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杆(动杆)受到绳的作用力大小为</a:t>
            </a:r>
            <a:r>
              <a:rPr lang="zh-CN" altLang="en-US" sz="3090" kern="0" spc="3436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1655" kern="0" spc="1118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265"/>
              </a:spcBef>
              <a:buNone/>
            </a:pP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41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。题图乙中,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sin 30°=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(死结),可得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,则</a:t>
            </a:r>
            <a:r>
              <a:rPr lang="zh-CN" altLang="en-US" sz="3315" kern="0" spc="507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315" kern="0" spc="732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41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C错误,D正确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0332566" y="2406423"/>
          <a:ext cx="8286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Equation" r:id="rId1" imgW="21945600" imgH="17373600" progId="Equation.DSMT4">
                  <p:embed/>
                </p:oleObj>
              </mc:Choice>
              <mc:Fallback>
                <p:oleObj name="Equation" r:id="rId1" imgW="21945600" imgH="17373600" progId="Equation.DSMT4">
                  <p:embed/>
                  <p:pic>
                    <p:nvPicPr>
                      <p:cNvPr id="0" name="图片 1945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332566" y="2406423"/>
                        <a:ext cx="8286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1268413" y="2627440"/>
          <a:ext cx="352424" cy="352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3" imgW="9448800" imgH="9448800" progId="Equation.DSMT4">
                  <p:embed/>
                </p:oleObj>
              </mc:Choice>
              <mc:Fallback>
                <p:oleObj name="Equation" r:id="rId3" imgW="9448800" imgH="9448800" progId="Equation.DSMT4">
                  <p:embed/>
                  <p:pic>
                    <p:nvPicPr>
                      <p:cNvPr id="0" name="图片 1945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68413" y="2627440"/>
                        <a:ext cx="352424" cy="3524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8388350" y="3202279"/>
          <a:ext cx="4857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5" imgW="12801600" imgH="19202400" progId="Equation.DSMT4">
                  <p:embed/>
                </p:oleObj>
              </mc:Choice>
              <mc:Fallback>
                <p:oleObj name="Equation" r:id="rId5" imgW="12801600" imgH="19202400" progId="Equation.DSMT4">
                  <p:embed/>
                  <p:pic>
                    <p:nvPicPr>
                      <p:cNvPr id="0" name="图片 1945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8350" y="3202279"/>
                        <a:ext cx="48577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9046699" y="3202279"/>
          <a:ext cx="5143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7" imgW="13716000" imgH="19202400" progId="Equation.DSMT4">
                  <p:embed/>
                </p:oleObj>
              </mc:Choice>
              <mc:Fallback>
                <p:oleObj name="Equation" r:id="rId7" imgW="13716000" imgH="19202400" progId="Equation.DSMT4">
                  <p:embed/>
                  <p:pic>
                    <p:nvPicPr>
                      <p:cNvPr id="0" name="图片 1945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46699" y="3202279"/>
                        <a:ext cx="51435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6595" y="2469801"/>
            <a:ext cx="2121315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5024628" y="2136426"/>
            <a:ext cx="6172034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牛顿第三定律　共点力的平衡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144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00" b="1" kern="0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考点1　牛顿第三定律　受力分析</a:t>
            </a:r>
            <a:endParaRPr lang="zh-CN" altLang="en-US" sz="2400" b="1" kern="0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/>
            </a:endParaRPr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.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牛顿第三定律的内容:</a:t>
            </a: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两个物体之间的作用力和反作用力总是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大小相等,方向相反,作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  <a:sym typeface="Times New Roman" panose="02020603050405020304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468000" y="1713133"/>
            <a:ext cx="11831400" cy="1693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用在同一条直线上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2.表达式: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'。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3.平衡力与相互作用力的异同</a:t>
            </a:r>
            <a:endParaRPr lang="zh-CN" altLang="en-US" b="1" dirty="0"/>
          </a:p>
        </p:txBody>
      </p:sp>
      <p:graphicFrame>
        <p:nvGraphicFramePr>
          <p:cNvPr id="9" name="表格 2"/>
          <p:cNvGraphicFramePr>
            <a:graphicFrameLocks noGrp="1"/>
          </p:cNvGraphicFramePr>
          <p:nvPr/>
        </p:nvGraphicFramePr>
        <p:xfrm>
          <a:off x="468000" y="3492277"/>
          <a:ext cx="11268000" cy="2665730"/>
        </p:xfrm>
        <a:graphic>
          <a:graphicData uri="http://schemas.openxmlformats.org/drawingml/2006/table">
            <a:tbl>
              <a:tblPr/>
              <a:tblGrid>
                <a:gridCol w="2817000"/>
                <a:gridCol w="2817000"/>
                <a:gridCol w="2817000"/>
                <a:gridCol w="2817000"/>
              </a:tblGrid>
              <a:tr h="0"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一对作用力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与反作用力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一对平衡力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相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同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点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大小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相等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相等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 vMerge="1"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方向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相反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相反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 vMerge="1"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是否共线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共线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共线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831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即练即清</a:t>
            </a:r>
            <a:endParaRPr lang="zh-CN" altLang="en-US" b="1" dirty="0">
              <a:solidFill>
                <a:srgbClr val="C00000"/>
              </a:solidFill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判断正误,正确的打√,错误的打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NEU-BZ" pitchFamily="65" charset="-122"/>
                <a:ea typeface="NEU-BZ" pitchFamily="65" charset="-122"/>
              </a:rPr>
              <a:t>✕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(1)重力就是地球对物体的吸引力。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(2)同一物体在地球两极所受的重力大于在赤道所受的重力。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(3)球形的物体的重心一定在其球心。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</p:txBody>
      </p:sp>
      <p:sp>
        <p:nvSpPr>
          <p:cNvPr id="3" name="文本框 5"/>
          <p:cNvSpPr txBox="1"/>
          <p:nvPr/>
        </p:nvSpPr>
        <p:spPr>
          <a:xfrm>
            <a:off x="5652046" y="1908101"/>
            <a:ext cx="38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✕</a:t>
            </a:r>
            <a:endParaRPr lang="en-US" altLang="zh-CN" sz="2400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5"/>
          <p:cNvSpPr txBox="1"/>
          <p:nvPr/>
        </p:nvSpPr>
        <p:spPr>
          <a:xfrm>
            <a:off x="9004846" y="2431976"/>
            <a:ext cx="38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endParaRPr lang="en-US" altLang="zh-CN" sz="2400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5"/>
          <p:cNvSpPr txBox="1"/>
          <p:nvPr/>
        </p:nvSpPr>
        <p:spPr>
          <a:xfrm>
            <a:off x="5956846" y="3013001"/>
            <a:ext cx="38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✕</a:t>
            </a:r>
            <a:endParaRPr lang="en-US" altLang="zh-CN" sz="2400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1260000"/>
          <a:ext cx="11268000" cy="4597146"/>
        </p:xfrm>
        <a:graphic>
          <a:graphicData uri="http://schemas.openxmlformats.org/drawingml/2006/table">
            <a:tbl>
              <a:tblPr/>
              <a:tblGrid>
                <a:gridCol w="2817000"/>
                <a:gridCol w="2817000"/>
                <a:gridCol w="2817000"/>
                <a:gridCol w="2817000"/>
              </a:tblGrid>
              <a:tr h="248263"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一对作用力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与反作用力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一对平衡力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8263">
                <a:tc rowSpan="4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不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同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点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性质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一定相同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不一定相同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81285">
                <a:tc vMerge="1"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作用时间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同时产生、同时消失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不一定同时产生、同时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消失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 vMerge="1"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作用对象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不同(异体)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相同(同体)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259778">
                <a:tc vMerge="1"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作用效果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两个力作用在不同物体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上产生不同效果,不能抵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消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两个力作用在同一物体</a:t>
                      </a:r>
                      <a:br>
                        <a:rPr dirty="0"/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上使物体达到平衡的效</a:t>
                      </a:r>
                      <a:br>
                        <a:rPr dirty="0"/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果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7755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4.受力分析的一般步骤</a:t>
            </a:r>
            <a:endParaRPr lang="zh-CN" altLang="en-US" b="1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10860" b="1" kern="0" spc="5836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endParaRPr lang="zh-CN" altLang="en-US" b="1"/>
          </a:p>
        </p:txBody>
      </p:sp>
      <p:pic>
        <p:nvPicPr>
          <p:cNvPr id="3" name="图片 3" descr="textimage45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915742" y="1443603"/>
            <a:ext cx="6343833" cy="2110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819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ea typeface="微软雅黑" panose="020B0503020204020204" pitchFamily="34" charset="-122"/>
              </a:rPr>
              <a:t>即练即清</a:t>
            </a:r>
            <a:endParaRPr lang="zh-CN" altLang="en-US" b="1" dirty="0"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判断正误,正确的打√,错误的打</a:t>
            </a:r>
            <a:r>
              <a:rPr lang="zh-CN" altLang="en-US" sz="2410" b="1" kern="0" dirty="0" smtClean="0">
                <a:latin typeface="NEU-BZ" pitchFamily="65" charset="-122"/>
                <a:ea typeface="NEU-BZ" pitchFamily="65" charset="-122"/>
              </a:rPr>
              <a:t>✕</a:t>
            </a:r>
            <a:r>
              <a:rPr lang="zh-CN" altLang="en-US" sz="2410" b="1" kern="0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(1)作用力与反作用力等大反向,所以它们的合力为0。</a:t>
            </a:r>
            <a:r>
              <a:rPr lang="zh-CN" altLang="en-US" sz="1885" kern="0" spc="524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(2)一物体在两个力的作用下处于平衡状态,若撤去其中一力,另一力也随之消失。</a:t>
            </a:r>
            <a:r>
              <a:rPr lang="zh-CN" altLang="en-US" sz="1885" kern="0" spc="524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</p:txBody>
      </p:sp>
      <p:sp>
        <p:nvSpPr>
          <p:cNvPr id="3" name="文本框 5"/>
          <p:cNvSpPr txBox="1"/>
          <p:nvPr/>
        </p:nvSpPr>
        <p:spPr>
          <a:xfrm>
            <a:off x="8028310" y="1908101"/>
            <a:ext cx="38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✕</a:t>
            </a:r>
            <a:endParaRPr lang="en-US" altLang="zh-CN" sz="2400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5"/>
          <p:cNvSpPr txBox="1"/>
          <p:nvPr/>
        </p:nvSpPr>
        <p:spPr>
          <a:xfrm>
            <a:off x="684535" y="3003476"/>
            <a:ext cx="38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✕</a:t>
            </a:r>
            <a:endParaRPr lang="en-US" altLang="zh-CN" sz="2400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8374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典例</a:t>
            </a:r>
            <a:r>
              <a:rPr lang="zh-CN" altLang="en-US" sz="2400" b="1" kern="0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(多选)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图所示,两个相似的斜面体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在竖直向上的力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的作用下静止靠在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竖直粗糙墙壁上。关于斜面体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的受力情况,下列说法正确的是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5670" kern="0" spc="235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05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一定受到四个力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可能受到四个力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与墙壁之间一定有弹力和摩擦力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之间一定有摩擦力</a:t>
            </a:r>
            <a:endParaRPr lang="zh-CN" altLang="en-US" dirty="0"/>
          </a:p>
        </p:txBody>
      </p:sp>
      <p:pic>
        <p:nvPicPr>
          <p:cNvPr id="3" name="图片 3" descr="textimage46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292006" y="1836093"/>
            <a:ext cx="1019175" cy="1409700"/>
          </a:xfrm>
          <a:prstGeom prst="rect">
            <a:avLst/>
          </a:prstGeom>
        </p:spPr>
      </p:pic>
      <p:sp>
        <p:nvSpPr>
          <p:cNvPr id="4" name="文本框 8"/>
          <p:cNvSpPr txBox="1"/>
          <p:nvPr/>
        </p:nvSpPr>
        <p:spPr>
          <a:xfrm>
            <a:off x="9603333" y="1303462"/>
            <a:ext cx="7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-108123"/>
            <a:ext cx="11831400" cy="44617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DE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题可知,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均处于平衡状态,对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整体受力分析(运用整体法与隔离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法分析多物体问题时,一般是先整体后隔离,即“整体法”优先),如图甲所示,整体受到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向下的重力和向上的力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与墙壁之间若有弹力,将没有其他力可以与其平衡,故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与墙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壁之间没有弹力,也没有摩擦力,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。对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受力分析(用隔离法的时候,优先选择受力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简单的研究对象),如图乙所示,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受到重力、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对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的弹力及静摩擦力三个力的作用,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B错</a:t>
            </a:r>
            <a:br>
              <a:rPr dirty="0">
                <a:solidFill>
                  <a:srgbClr val="C00000"/>
                </a:solidFill>
              </a:rPr>
            </a:b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。对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受力分析,如图丙所示,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受到重力、力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对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的弹力和静摩擦力,共四个力,</a:t>
            </a:r>
            <a:br>
              <a:rPr dirty="0"/>
            </a:b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A、D正确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4173675" y="3866098"/>
            <a:ext cx="4031815" cy="2265174"/>
            <a:chOff x="4173675" y="3866098"/>
            <a:chExt cx="4031815" cy="2265174"/>
          </a:xfrm>
        </p:grpSpPr>
        <p:pic>
          <p:nvPicPr>
            <p:cNvPr id="3" name="图片 3" descr="textimage47.jpe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173675" y="3866098"/>
              <a:ext cx="667090" cy="2265174"/>
            </a:xfrm>
            <a:prstGeom prst="rect">
              <a:avLst/>
            </a:prstGeom>
          </p:spPr>
        </p:pic>
        <p:pic>
          <p:nvPicPr>
            <p:cNvPr id="4" name="图片 4" descr="textimage48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6765" y="3910037"/>
              <a:ext cx="1495425" cy="2219325"/>
            </a:xfrm>
            <a:prstGeom prst="rect">
              <a:avLst/>
            </a:prstGeom>
          </p:spPr>
        </p:pic>
        <p:pic>
          <p:nvPicPr>
            <p:cNvPr id="5" name="图片 5" descr="textimage49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8190" y="3924325"/>
              <a:ext cx="1257300" cy="21907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1229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00" b="1" kern="0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提分关键·规律总结</a:t>
            </a:r>
            <a:endParaRPr lang="zh-CN" altLang="en-US" sz="2400" b="1" kern="0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整体法与隔离法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8000" y="1908101"/>
          <a:ext cx="11268000" cy="4045712"/>
        </p:xfrm>
        <a:graphic>
          <a:graphicData uri="http://schemas.openxmlformats.org/drawingml/2006/table">
            <a:tbl>
              <a:tblPr/>
              <a:tblGrid>
                <a:gridCol w="1223606"/>
                <a:gridCol w="5472608"/>
                <a:gridCol w="4571786"/>
              </a:tblGrid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整体法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隔离法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研究对象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几个物体组成的一个整体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与周围物体分隔开来的物体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选用原则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当分析相互作用的两个或两个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以上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物体整体的受力情况及分析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外力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对系统的作用时,宜用整体法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在分析系统内各物体(或一个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物体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各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部</a:t>
                      </a:r>
                      <a:endParaRPr lang="en-US" altLang="zh-CN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分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)间的相互作用时,宜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用隔离法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注意事项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(1)整体法和隔离法不是独立的,对一些较复杂的问题,通常需要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多次选取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研究对象,交替使用整体法和隔离法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(2)一般情况下先整体后隔离,即“整体法”优先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(3)在使用隔离法时,优先选择分析受力简单的研究对象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hMerge="1">
                  <a:tcPr marL="45720" marR="457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23925"/>
            <a:ext cx="11831400" cy="25788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00" b="1" kern="0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考点2　共点力的平衡</a:t>
            </a:r>
            <a:endParaRPr lang="zh-CN" altLang="en-US" sz="2400" b="1" kern="0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1.平衡状态: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物体静止或做匀速直线运动,即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2.平衡条件: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=0或</a:t>
            </a:r>
            <a:r>
              <a:rPr lang="zh-CN" altLang="en-US" sz="3675" kern="0" spc="427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27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3.处理平衡问题的常用方法</a:t>
            </a:r>
            <a:endParaRPr lang="zh-CN" altLang="en-US" b="1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978290" y="1611668"/>
          <a:ext cx="10096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Equation" r:id="rId1" imgW="26822400" imgH="21945600" progId="Equation.DSMT4">
                  <p:embed/>
                </p:oleObj>
              </mc:Choice>
              <mc:Fallback>
                <p:oleObj name="Equation" r:id="rId1" imgW="26822400" imgH="21945600" progId="Equation.DSMT4">
                  <p:embed/>
                  <p:pic>
                    <p:nvPicPr>
                      <p:cNvPr id="0" name="图片 2048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78290" y="1611668"/>
                        <a:ext cx="1009650" cy="828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表格 2"/>
          <p:cNvGraphicFramePr>
            <a:graphicFrameLocks noGrp="1"/>
          </p:cNvGraphicFramePr>
          <p:nvPr/>
        </p:nvGraphicFramePr>
        <p:xfrm>
          <a:off x="468000" y="2988221"/>
          <a:ext cx="11268000" cy="3125724"/>
        </p:xfrm>
        <a:graphic>
          <a:graphicData uri="http://schemas.openxmlformats.org/drawingml/2006/table">
            <a:tbl>
              <a:tblPr/>
              <a:tblGrid>
                <a:gridCol w="3756000"/>
                <a:gridCol w="3756000"/>
                <a:gridCol w="3756000"/>
              </a:tblGrid>
              <a:tr h="0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方法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解读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适用情境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合成法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任意一个力与其余所有力的合力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等大反向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非共线多力平衡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正交分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解法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755" kern="0" spc="1019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=0,</a:t>
                      </a:r>
                      <a:r>
                        <a:rPr lang="zh-CN" altLang="en-US" sz="1810" kern="0" spc="966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=0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多力平衡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矢量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三角形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把表示三个共点力的有向线段首</a:t>
                      </a:r>
                      <a:br>
                        <a:rPr dirty="0"/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尾相接构成一个闭合的三角形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非特殊角的一般三角形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296000" y="4581950"/>
          <a:ext cx="3524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3" imgW="9448800" imgH="8229600" progId="Equation.DSMT4">
                  <p:embed/>
                </p:oleObj>
              </mc:Choice>
              <mc:Fallback>
                <p:oleObj name="Equation" r:id="rId3" imgW="9448800" imgH="8229600" progId="Equation.DSMT4">
                  <p:embed/>
                  <p:pic>
                    <p:nvPicPr>
                      <p:cNvPr id="0" name="图片 2048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96000" y="4581950"/>
                        <a:ext cx="35242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984274" y="4581950"/>
          <a:ext cx="352424" cy="323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5" imgW="9448800" imgH="8534400" progId="Equation.DSMT4">
                  <p:embed/>
                </p:oleObj>
              </mc:Choice>
              <mc:Fallback>
                <p:oleObj name="Equation" r:id="rId5" imgW="9448800" imgH="8534400" progId="Equation.DSMT4">
                  <p:embed/>
                  <p:pic>
                    <p:nvPicPr>
                      <p:cNvPr id="0" name="图片 2048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274" y="4581950"/>
                        <a:ext cx="352424" cy="3238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97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00" b="1" kern="0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教考衔接</a:t>
            </a:r>
            <a:endParaRPr lang="zh-CN" altLang="en-US" sz="2400" b="1" kern="0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000" y="1183673"/>
            <a:ext cx="11831400" cy="4972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典例</a:t>
            </a:r>
            <a:r>
              <a:rPr lang="zh-CN" altLang="en-US" sz="2400" b="1" kern="0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(人教版必修一P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81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,B组,T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6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改编)用三根细线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将重力均为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的两个小球1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和2连接并悬挂,如图甲所示。两小球处于静止状态,细线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与竖直方向的夹角为30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,细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水平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en-US" altLang="zh-CN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10240" kern="0" spc="2335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algn="ctr" eaLnBrk="0" latinLnBrk="1" hangingPunct="0">
              <a:lnSpc>
                <a:spcPct val="150000"/>
              </a:lnSpc>
              <a:spcBef>
                <a:spcPts val="285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图甲</a:t>
            </a:r>
            <a:endParaRPr lang="zh-CN" altLang="en-US" dirty="0"/>
          </a:p>
        </p:txBody>
      </p:sp>
      <p:pic>
        <p:nvPicPr>
          <p:cNvPr id="4" name="图片 3" descr="textimage50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83894" y="2875822"/>
            <a:ext cx="3923277" cy="2522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(1)(回归教材)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求细线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分别对小球1和2的拉力大小。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求细线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对小球2的拉力大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小。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(2)(情境变式)若小球2与倾角为30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的光滑斜面接触,如图乙所示,小球1、2保持静止,求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斜面对小球2的支持力的取值范围。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10240" kern="0" spc="1810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algn="ctr" eaLnBrk="0" latinLnBrk="1" hangingPunct="0">
              <a:lnSpc>
                <a:spcPct val="150000"/>
              </a:lnSpc>
              <a:spcBef>
                <a:spcPts val="285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图乙</a:t>
            </a:r>
            <a:endParaRPr lang="zh-CN" altLang="en-US" dirty="0"/>
          </a:p>
        </p:txBody>
      </p:sp>
      <p:pic>
        <p:nvPicPr>
          <p:cNvPr id="3" name="图片 3" descr="textimage51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9918" y="2988221"/>
            <a:ext cx="3310265" cy="2522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163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(3)(拓展变式)如图丙所示,将细线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与小球2断开,用力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拉小球2,使小球1、2所处的位置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仍与图甲相同,则当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最小时,细线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及细线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上的拉力分别为多大?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8935" kern="0" spc="1649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algn="ctr" eaLnBrk="0" latinLnBrk="1" hangingPunct="0">
              <a:lnSpc>
                <a:spcPct val="150000"/>
              </a:lnSpc>
              <a:spcBef>
                <a:spcPts val="23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图丙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(4)(链接高考)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</a:rPr>
              <a:t>(2024浙江1月,6,3分)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如图所示,在同一竖直平面内,小球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上系有不可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伸长的细线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,其中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的上端悬挂于竖直固定的支架上,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跨过左侧定滑轮、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endParaRPr lang="zh-CN" altLang="en-US" dirty="0"/>
          </a:p>
        </p:txBody>
      </p:sp>
      <p:pic>
        <p:nvPicPr>
          <p:cNvPr id="3" name="图片 3" descr="textimage52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43934" y="1908101"/>
            <a:ext cx="3044211" cy="2227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400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二、弹力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1.定义: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发生形变的物体,要恢复原状,对与它接触的物体会产生力的作用,这种力叫作</a:t>
            </a:r>
            <a:endParaRPr lang="en-US" altLang="zh-CN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弹力。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2.产生的条件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(1)物体间直接接触;(2)接触处发生弹性形变。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3.方向: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总是与施力物体形变的方向相反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跨过右侧定滑轮分别与相同配重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相连,调节左、右两侧定滑轮高度达到平衡。已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知小球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和配重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质量均为50 g,细线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平行且与水平成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=30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(不计摩擦),则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细线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的拉力分别为(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=10 m/s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)(　    )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10010" kern="0" spc="125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276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A.2 N    1 N　　　　    B.2 N    0.5 N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C.1 N    1 N　　　    D.1 N    0.5 N</a:t>
            </a:r>
            <a:endParaRPr lang="zh-CN" altLang="en-US"/>
          </a:p>
        </p:txBody>
      </p:sp>
      <p:pic>
        <p:nvPicPr>
          <p:cNvPr id="3" name="图片 3" descr="textimage53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43934" y="2412157"/>
            <a:ext cx="2646303" cy="2470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6056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解题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导引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　细线跨过定滑轮,只改变力的方向,不改变力的大小;题目中出现多个研究对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象,求解细线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的拉力大小,需要先整体分析小球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,求出细线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的拉力大小,再隔离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分析小球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,求出细线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的拉力大小。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000" y="2752064"/>
            <a:ext cx="11831400" cy="1529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答案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(1)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_GB2312" pitchFamily="65" charset="-122"/>
              </a:rPr>
              <a:t>①</a:t>
            </a:r>
            <a:r>
              <a:rPr lang="zh-CN" altLang="en-US" sz="3285" kern="0" spc="241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</a:t>
            </a:r>
            <a:r>
              <a:rPr lang="zh-CN" altLang="en-US" sz="3285" kern="0" spc="241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　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_GB2312" pitchFamily="65" charset="-122"/>
              </a:rPr>
              <a:t>②</a:t>
            </a:r>
            <a:r>
              <a:rPr lang="zh-CN" altLang="en-US" sz="3285" kern="0" spc="99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2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(2)0</a:t>
            </a:r>
            <a:r>
              <a:rPr lang="zh-CN" altLang="en-US" sz="2410" kern="0" dirty="0" smtClean="0">
                <a:solidFill>
                  <a:srgbClr val="000000"/>
                </a:solidFill>
                <a:latin typeface="黑体" panose="02010609060101010101" pitchFamily="65" charset="-122"/>
                <a:ea typeface="楷体_GB2312" pitchFamily="65" charset="-122"/>
              </a:rPr>
              <a:t>≤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黑体" panose="02010609060101010101" pitchFamily="65" charset="-122"/>
                <a:ea typeface="楷体_GB2312" pitchFamily="65" charset="-122"/>
              </a:rPr>
              <a:t>≤</a:t>
            </a:r>
            <a:r>
              <a:rPr lang="zh-CN" altLang="en-US" sz="3285" kern="0" spc="99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(3)</a:t>
            </a:r>
            <a:r>
              <a:rPr lang="zh-CN" altLang="en-US" sz="1620" kern="0" spc="115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(4)D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048800" y="2796092"/>
          <a:ext cx="7239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Equation" r:id="rId1" imgW="19202400" imgH="18897600" progId="Equation.DSMT4">
                  <p:embed/>
                </p:oleObj>
              </mc:Choice>
              <mc:Fallback>
                <p:oleObj name="Equation" r:id="rId1" imgW="19202400" imgH="18897600" progId="Equation.DSMT4">
                  <p:embed/>
                  <p:pic>
                    <p:nvPicPr>
                      <p:cNvPr id="0" name="图片 2150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48800" y="2796092"/>
                        <a:ext cx="723900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078700" y="2796092"/>
          <a:ext cx="7239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3" imgW="19202400" imgH="18897600" progId="Equation.DSMT4">
                  <p:embed/>
                </p:oleObj>
              </mc:Choice>
              <mc:Fallback>
                <p:oleObj name="Equation" r:id="rId3" imgW="19202400" imgH="18897600" progId="Equation.DSMT4">
                  <p:embed/>
                  <p:pic>
                    <p:nvPicPr>
                      <p:cNvPr id="0" name="图片 2150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8700" y="2796092"/>
                        <a:ext cx="723900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414600" y="2796092"/>
          <a:ext cx="5429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5" imgW="14325600" imgH="18897600" progId="Equation.DSMT4">
                  <p:embed/>
                </p:oleObj>
              </mc:Choice>
              <mc:Fallback>
                <p:oleObj name="Equation" r:id="rId5" imgW="14325600" imgH="18897600" progId="Equation.DSMT4">
                  <p:embed/>
                  <p:pic>
                    <p:nvPicPr>
                      <p:cNvPr id="0" name="图片 2150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14600" y="2796092"/>
                        <a:ext cx="542925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887493" y="3569991"/>
          <a:ext cx="542924" cy="714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7" imgW="14325600" imgH="18897600" progId="Equation.DSMT4">
                  <p:embed/>
                </p:oleObj>
              </mc:Choice>
              <mc:Fallback>
                <p:oleObj name="Equation" r:id="rId7" imgW="14325600" imgH="18897600" progId="Equation.DSMT4">
                  <p:embed/>
                  <p:pic>
                    <p:nvPicPr>
                      <p:cNvPr id="0" name="图片 2150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87493" y="3569991"/>
                        <a:ext cx="542924" cy="7143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314202" y="3749775"/>
          <a:ext cx="352424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9" imgW="9448800" imgH="9448800" progId="Equation.DSMT4">
                  <p:embed/>
                </p:oleObj>
              </mc:Choice>
              <mc:Fallback>
                <p:oleObj name="Equation" r:id="rId9" imgW="9448800" imgH="9448800" progId="Equation.DSMT4">
                  <p:embed/>
                  <p:pic>
                    <p:nvPicPr>
                      <p:cNvPr id="0" name="图片 2150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14202" y="3749775"/>
                        <a:ext cx="352424" cy="352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539949"/>
            <a:ext cx="11831400" cy="4760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(1)①把小球1和2看成一个整体,受力分析如图1所示。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由平衡条件可得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20" kern="0" spc="3577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285" kern="0" spc="2415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tan 30°=</a:t>
            </a:r>
            <a:r>
              <a:rPr lang="zh-CN" altLang="en-US" sz="3285" kern="0" spc="2415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20"/>
              </a:spcBef>
              <a:buNone/>
            </a:pPr>
            <a:r>
              <a:rPr lang="zh-CN" altLang="en-US" sz="5995" kern="0" spc="904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    </a:t>
            </a:r>
            <a:r>
              <a:rPr lang="zh-CN" altLang="en-US" sz="5845" kern="0" spc="443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18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②对小球2受力分析如图2所示。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设细线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与水平方向的夹角为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,可得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cos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,联立解得细线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对小球2的拉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力大小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285" kern="0" spc="2415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pic>
        <p:nvPicPr>
          <p:cNvPr id="3" name="图片 3" descr="textimage54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8000" y="1953104"/>
            <a:ext cx="876300" cy="1504950"/>
          </a:xfrm>
          <a:prstGeom prst="rect">
            <a:avLst/>
          </a:prstGeom>
        </p:spPr>
      </p:pic>
      <p:pic>
        <p:nvPicPr>
          <p:cNvPr id="4" name="图片 4" descr="textimage5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6300" y="1972154"/>
            <a:ext cx="1304925" cy="1466850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045831" y="1177603"/>
          <a:ext cx="838199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Equation" r:id="rId3" imgW="22250400" imgH="17373600" progId="Equation.DSMT4">
                  <p:embed/>
                </p:oleObj>
              </mc:Choice>
              <mc:Fallback>
                <p:oleObj name="Equation" r:id="rId3" imgW="22250400" imgH="17373600" progId="Equation.DSMT4">
                  <p:embed/>
                  <p:pic>
                    <p:nvPicPr>
                      <p:cNvPr id="0" name="图片 2252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5831" y="1177603"/>
                        <a:ext cx="838199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056605" y="1121681"/>
          <a:ext cx="723899" cy="714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5" imgW="19202400" imgH="18897600" progId="Equation.DSMT4">
                  <p:embed/>
                </p:oleObj>
              </mc:Choice>
              <mc:Fallback>
                <p:oleObj name="Equation" r:id="rId5" imgW="19202400" imgH="18897600" progId="Equation.DSMT4">
                  <p:embed/>
                  <p:pic>
                    <p:nvPicPr>
                      <p:cNvPr id="0" name="图片 2252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56605" y="1121681"/>
                        <a:ext cx="723899" cy="7143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786448" y="1121681"/>
          <a:ext cx="7239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7" imgW="19202400" imgH="18897600" progId="Equation.DSMT4">
                  <p:embed/>
                </p:oleObj>
              </mc:Choice>
              <mc:Fallback>
                <p:oleObj name="Equation" r:id="rId7" imgW="19202400" imgH="18897600" progId="Equation.DSMT4">
                  <p:embed/>
                  <p:pic>
                    <p:nvPicPr>
                      <p:cNvPr id="0" name="图片 2253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86448" y="1121681"/>
                        <a:ext cx="723900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822274" y="4557816"/>
          <a:ext cx="7239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Equation" r:id="rId9" imgW="19202400" imgH="18897600" progId="Equation.DSMT4">
                  <p:embed/>
                </p:oleObj>
              </mc:Choice>
              <mc:Fallback>
                <p:oleObj name="Equation" r:id="rId9" imgW="19202400" imgH="18897600" progId="Equation.DSMT4">
                  <p:embed/>
                  <p:pic>
                    <p:nvPicPr>
                      <p:cNvPr id="0" name="图片 2253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22274" y="4557816"/>
                        <a:ext cx="723900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1239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00" b="1" kern="0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一题多解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　将小球2所受的三个力构成首尾相接的矢量三角形,由勾股定理可得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br>
              <a:rPr dirty="0"/>
            </a:br>
            <a:r>
              <a:rPr lang="zh-CN" altLang="en-US" sz="2100" kern="0" spc="667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285" kern="0" spc="99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2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(2)以小球1和2整体为研究对象,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8215" kern="0" spc="378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205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斜面与小球2只接触不挤压时,斜面的支持力最小,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 min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=0。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当细线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对小球2的拉力为零时,斜面对小球2的支持力最大,受力分析如图3所示,可得</a:t>
            </a:r>
            <a:endParaRPr lang="zh-CN" altLang="en-US" dirty="0"/>
          </a:p>
        </p:txBody>
      </p:sp>
      <p:pic>
        <p:nvPicPr>
          <p:cNvPr id="3" name="图片 3" descr="textimage56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75982" y="2484165"/>
            <a:ext cx="1461765" cy="2064744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68000" y="1411422"/>
          <a:ext cx="1114425" cy="45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Equation" r:id="rId2" imgW="29565600" imgH="12192000" progId="Equation.DSMT4">
                  <p:embed/>
                </p:oleObj>
              </mc:Choice>
              <mc:Fallback>
                <p:oleObj name="Equation" r:id="rId2" imgW="29565600" imgH="12192000" progId="Equation.DSMT4">
                  <p:embed/>
                  <p:pic>
                    <p:nvPicPr>
                      <p:cNvPr id="0" name="图片 2355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8000" y="1411422"/>
                        <a:ext cx="1114425" cy="4571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707199" y="1269217"/>
          <a:ext cx="542924" cy="714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4" imgW="14325600" imgH="18897600" progId="Equation.DSMT4">
                  <p:embed/>
                </p:oleObj>
              </mc:Choice>
              <mc:Fallback>
                <p:oleObj name="Equation" r:id="rId4" imgW="14325600" imgH="18897600" progId="Equation.DSMT4">
                  <p:embed/>
                  <p:pic>
                    <p:nvPicPr>
                      <p:cNvPr id="0" name="图片 2355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07199" y="1269217"/>
                        <a:ext cx="542924" cy="7143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95933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sin 30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 max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sin 30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cos 30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 max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cos 30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联立解得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 max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285" kern="0" spc="99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2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故斜面对小球2的支持力取值范围为0</a:t>
            </a:r>
            <a:r>
              <a:rPr lang="zh-CN" altLang="en-US" sz="2410" kern="0" dirty="0" smtClean="0">
                <a:solidFill>
                  <a:srgbClr val="000000"/>
                </a:solidFill>
                <a:latin typeface="黑体" panose="02010609060101010101" pitchFamily="65" charset="-122"/>
                <a:ea typeface="楷体_GB2312" pitchFamily="65" charset="-122"/>
              </a:rPr>
              <a:t>≤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黑体" panose="02010609060101010101" pitchFamily="65" charset="-122"/>
                <a:ea typeface="楷体_GB2312" pitchFamily="65" charset="-122"/>
              </a:rPr>
              <a:t>≤</a:t>
            </a:r>
            <a:r>
              <a:rPr lang="zh-CN" altLang="en-US" sz="3285" kern="0" spc="99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2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(3)对小球1和2整体进行受力分析,如图4所示,当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的方向与细线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上的拉力方向垂直时,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达到最小值,此时细线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上的拉力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cos 30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045" kern="0" spc="73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对小球1受力分析并构成力的矢量三角形,如图5所示,由余弦定理得cos 30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3450" kern="0" spc="982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,解得细线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上的拉力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463932" y="1035150"/>
          <a:ext cx="542924" cy="714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Equation" r:id="rId1" imgW="14325600" imgH="18897600" progId="Equation.DSMT4">
                  <p:embed/>
                </p:oleObj>
              </mc:Choice>
              <mc:Fallback>
                <p:oleObj name="Equation" r:id="rId1" imgW="14325600" imgH="18897600" progId="Equation.DSMT4">
                  <p:embed/>
                  <p:pic>
                    <p:nvPicPr>
                      <p:cNvPr id="0" name="图片 2457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63932" y="1035150"/>
                        <a:ext cx="542924" cy="7143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273692" y="1809049"/>
          <a:ext cx="5429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3" imgW="14325600" imgH="18897600" progId="Equation.DSMT4">
                  <p:embed/>
                </p:oleObj>
              </mc:Choice>
              <mc:Fallback>
                <p:oleObj name="Equation" r:id="rId3" imgW="14325600" imgH="18897600" progId="Equation.DSMT4">
                  <p:embed/>
                  <p:pic>
                    <p:nvPicPr>
                      <p:cNvPr id="0" name="图片 2457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73692" y="1809049"/>
                        <a:ext cx="542925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926933" y="3174176"/>
          <a:ext cx="352424" cy="352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5" imgW="9448800" imgH="9448800" progId="Equation.DSMT4">
                  <p:embed/>
                </p:oleObj>
              </mc:Choice>
              <mc:Fallback>
                <p:oleObj name="Equation" r:id="rId5" imgW="9448800" imgH="9448800" progId="Equation.DSMT4">
                  <p:embed/>
                  <p:pic>
                    <p:nvPicPr>
                      <p:cNvPr id="0" name="图片 2457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26933" y="3174176"/>
                        <a:ext cx="352424" cy="3524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68000" y="4326744"/>
          <a:ext cx="1685925" cy="761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Equation" r:id="rId7" imgW="44500800" imgH="20116800" progId="Equation.DSMT4">
                  <p:embed/>
                </p:oleObj>
              </mc:Choice>
              <mc:Fallback>
                <p:oleObj name="Equation" r:id="rId7" imgW="44500800" imgH="20116800" progId="Equation.DSMT4">
                  <p:embed/>
                  <p:pic>
                    <p:nvPicPr>
                      <p:cNvPr id="0" name="图片 2457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8000" y="4326744"/>
                        <a:ext cx="1685925" cy="761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5003974" y="4893021"/>
            <a:ext cx="2193150" cy="1695450"/>
            <a:chOff x="468000" y="783090"/>
            <a:chExt cx="2193150" cy="1695450"/>
          </a:xfrm>
        </p:grpSpPr>
        <p:pic>
          <p:nvPicPr>
            <p:cNvPr id="9" name="图片 3" descr="textimage57.jpe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8000" y="825953"/>
              <a:ext cx="847725" cy="1609724"/>
            </a:xfrm>
            <a:prstGeom prst="rect">
              <a:avLst/>
            </a:prstGeom>
          </p:spPr>
        </p:pic>
        <p:pic>
          <p:nvPicPr>
            <p:cNvPr id="10" name="图片 4" descr="textimage58.jpe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27725" y="783090"/>
              <a:ext cx="733425" cy="16954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136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4)对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整体受力分析,如图甲所示。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由此可知,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=1 N,</a:t>
            </a:r>
            <a:r>
              <a:rPr lang="zh-CN" altLang="en-US" sz="2410" kern="0" dirty="0" smtClean="0">
                <a:solidFill>
                  <a:srgbClr val="FF0000"/>
                </a:solidFill>
                <a:latin typeface="Times New Roman" panose="02020603050405020304" pitchFamily="65" charset="-122"/>
                <a:ea typeface="楷体_GB2312" pitchFamily="65" charset="-122"/>
              </a:rPr>
              <a:t>A、B错误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。隔离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球受力分析,设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与水平方向夹角为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,如图乙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所示。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7040" kern="0" spc="825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</a:t>
            </a:r>
            <a:r>
              <a:rPr lang="zh-CN" altLang="en-US" sz="6630" kern="0" spc="604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4211886" y="2052117"/>
            <a:ext cx="3858825" cy="1809749"/>
            <a:chOff x="468000" y="4210497"/>
            <a:chExt cx="3858825" cy="1809749"/>
          </a:xfrm>
        </p:grpSpPr>
        <p:pic>
          <p:nvPicPr>
            <p:cNvPr id="5" name="图片 5" descr="textimage59.jpe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68000" y="4210497"/>
              <a:ext cx="1943099" cy="1809749"/>
            </a:xfrm>
            <a:prstGeom prst="rect">
              <a:avLst/>
            </a:prstGeom>
          </p:spPr>
        </p:pic>
        <p:pic>
          <p:nvPicPr>
            <p:cNvPr id="6" name="图片 6" descr="textimage60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7100" y="4262884"/>
              <a:ext cx="1609725" cy="1704975"/>
            </a:xfrm>
            <a:prstGeom prst="rect">
              <a:avLst/>
            </a:prstGeom>
          </p:spPr>
        </p:pic>
      </p:grpSp>
      <p:sp>
        <p:nvSpPr>
          <p:cNvPr id="9" name="TextBox 2"/>
          <p:cNvSpPr txBox="1"/>
          <p:nvPr/>
        </p:nvSpPr>
        <p:spPr>
          <a:xfrm>
            <a:off x="468000" y="3852317"/>
            <a:ext cx="11831400" cy="13174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59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根据平衡条件可知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cos 30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by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y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sin 30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,可知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=30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endParaRPr lang="en-US" altLang="zh-CN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楷体_GB2312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59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0.5 N,</a:t>
            </a:r>
            <a:r>
              <a:rPr lang="zh-CN" altLang="en-US" sz="2410" kern="0" dirty="0" smtClean="0">
                <a:solidFill>
                  <a:srgbClr val="FF0000"/>
                </a:solidFill>
                <a:latin typeface="Times New Roman" panose="02020603050405020304" pitchFamily="65" charset="-122"/>
                <a:ea typeface="楷体_GB2312" pitchFamily="65" charset="-122"/>
              </a:rPr>
              <a:t>C错误,D正确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51792" y="2441135"/>
            <a:ext cx="3004582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</a:t>
            </a:r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</a:t>
            </a:r>
            <a:r>
              <a:rPr lang="en-US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99890" y="2052117"/>
            <a:ext cx="6599869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动态平衡　平衡中的临界、极值问题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51917"/>
            <a:ext cx="11831400" cy="3407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00" b="1" kern="0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题型1　动态平衡问题</a:t>
            </a:r>
            <a:endParaRPr lang="zh-CN" altLang="en-US" sz="2400" b="1" kern="0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动态平衡是指物体的受力状态缓慢发生变化,但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在变化过程中,每一个状态均可视为</a:t>
            </a:r>
            <a:br>
              <a:rPr dirty="0"/>
            </a:b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平衡状态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核心思想是“化动为静,静中求动”。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3.图解法解决动态平衡问题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(1)特点: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三个力;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一个力恒定;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③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一个力方向不变。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000" y="3640884"/>
            <a:ext cx="11831400" cy="25156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(2)图解方法:如图所示,画出力的矢量三角形,根据矢量三角形各边长短及方向的变化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判定力的变化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6845" kern="0" spc="343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endParaRPr lang="zh-CN" altLang="en-US" dirty="0"/>
          </a:p>
        </p:txBody>
      </p:sp>
      <p:pic>
        <p:nvPicPr>
          <p:cNvPr id="4" name="图片 3" descr="textimage61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436022" y="4324921"/>
            <a:ext cx="1304925" cy="1752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81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典例</a:t>
            </a:r>
            <a:r>
              <a:rPr lang="zh-CN" altLang="en-US" sz="2400" b="1" kern="0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(多选)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如图所示,在倾角为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的斜面上,放一质量为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的小球,小球和斜面及挡板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间均无摩擦,在挡板绕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点逆时针缓慢地从竖直方向转向水平位置的过程中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7660" kern="0" spc="1723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8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A.斜面对小球的支持力逐渐增大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B.斜面对小球的支持力逐渐减小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C.挡板对小球的弹力先减小后增大</a:t>
            </a:r>
            <a:endParaRPr lang="zh-CN" altLang="en-US" dirty="0"/>
          </a:p>
        </p:txBody>
      </p:sp>
      <p:pic>
        <p:nvPicPr>
          <p:cNvPr id="3" name="图片 3" descr="textimage62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571927" y="1908101"/>
            <a:ext cx="2736304" cy="1722553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5436493"/>
            <a:ext cx="11831400" cy="5561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D.挡板对小球的弹力先增大后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减小 </a:t>
            </a:r>
            <a:endParaRPr lang="zh-CN" altLang="en-US" dirty="0"/>
          </a:p>
        </p:txBody>
      </p:sp>
      <p:sp>
        <p:nvSpPr>
          <p:cNvPr id="5" name="文本框 8"/>
          <p:cNvSpPr txBox="1"/>
          <p:nvPr/>
        </p:nvSpPr>
        <p:spPr>
          <a:xfrm>
            <a:off x="10692606" y="1332037"/>
            <a:ext cx="7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BC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6827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对小球受力分析知,小球受到重力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、斜面的支持力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和挡板的弹力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,如图,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在挡板绕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点逆时针缓慢地转向水平位置的过程中,小球所受的合力始终为零,根据平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衡条件可知,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的合力与重力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大小相等、方向相反,作出小球在三个不同位置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时力的示意图。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5275" kern="0" spc="2448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90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由图看出,斜面对小球的支持力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逐渐减小,挡板对小球的弹力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先减小后增大,当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N1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垂直时,弹力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最小,</a:t>
            </a:r>
            <a:r>
              <a:rPr lang="zh-CN" altLang="en-US" sz="2410" kern="0" dirty="0" smtClean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B、C正确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kern="0" dirty="0" smtClean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A、D错误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pic>
        <p:nvPicPr>
          <p:cNvPr id="3" name="图片 3" descr="textimage63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580038" y="2844205"/>
            <a:ext cx="981075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 descr="textimage0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995862" y="1476053"/>
            <a:ext cx="4652763" cy="3311426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648000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4.常见模型中的弹力方向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793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4.相似三角形法解决动态平衡问题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物体受三个力,一个力恒定(如重力),其他两个力的方向均变化,但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三力构成的矢量三角</a:t>
            </a:r>
            <a:br>
              <a:rPr dirty="0"/>
            </a:b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形与某个实际几何三角形相似,则对应边的比值相等</a:t>
            </a:r>
            <a:r>
              <a:rPr lang="zh-CN" altLang="en-US" sz="3350" kern="0" spc="1179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,如图所示。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9000" kern="0" spc="435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236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根据几何关系可知,在向上拉动物体的过程中,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H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均不变,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变短,则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不变,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变小。</a:t>
            </a:r>
            <a:endParaRPr lang="zh-CN" altLang="en-US" dirty="0"/>
          </a:p>
        </p:txBody>
      </p:sp>
      <p:pic>
        <p:nvPicPr>
          <p:cNvPr id="3" name="图片 3" descr="textimage64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147990" y="2628181"/>
            <a:ext cx="1596152" cy="2241787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276500" y="1893907"/>
          <a:ext cx="1924049" cy="733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Equation" r:id="rId2" imgW="50901600" imgH="19507200" progId="Equation.DSMT4">
                  <p:embed/>
                </p:oleObj>
              </mc:Choice>
              <mc:Fallback>
                <p:oleObj name="Equation" r:id="rId2" imgW="50901600" imgH="19507200" progId="Equation.DSMT4">
                  <p:embed/>
                  <p:pic>
                    <p:nvPicPr>
                      <p:cNvPr id="0" name="图片 2560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76500" y="1893907"/>
                        <a:ext cx="1924049" cy="7334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609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典例</a:t>
            </a:r>
            <a:r>
              <a:rPr lang="zh-CN" altLang="en-US" sz="2400" b="1" kern="0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(2024届湖南长沙市一中月考)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(多选)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如图所示,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点和细钉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在固定小球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正上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方,小球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用轻质橡皮筋相连绕过光滑细钉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悬挂于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之间用轻质弹簧相连,整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个系统处于静止状态,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都可以看成质点,橡皮筋的拉力遵循胡克定律,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刚好等于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橡皮筋的原长,弹簧的弹力大小为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球的质量为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;现将小球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竖直向下移动一小段距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离,同时调整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球的质量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,使整个系统再次处于静止状态(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球仍在右侧),则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5015" kern="0" spc="105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80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不变   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	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B.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变大  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	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不变   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	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D.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变大</a:t>
            </a:r>
            <a:endParaRPr lang="zh-CN" altLang="en-US" dirty="0"/>
          </a:p>
        </p:txBody>
      </p:sp>
      <p:pic>
        <p:nvPicPr>
          <p:cNvPr id="3" name="图片 3" descr="textimage65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508030" y="3492277"/>
            <a:ext cx="771525" cy="1219199"/>
          </a:xfrm>
          <a:prstGeom prst="rect">
            <a:avLst/>
          </a:prstGeom>
        </p:spPr>
      </p:pic>
      <p:sp>
        <p:nvSpPr>
          <p:cNvPr id="4" name="文本框 8"/>
          <p:cNvSpPr txBox="1"/>
          <p:nvPr/>
        </p:nvSpPr>
        <p:spPr>
          <a:xfrm>
            <a:off x="10554270" y="2958604"/>
            <a:ext cx="7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BC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94006"/>
            <a:ext cx="11831400" cy="10495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解题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导引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　在题中,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的重力、弹簧弹力、橡皮筋拉力组成的三角形始终与几何三角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形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ABC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相似,可以用相似三角形法求解。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000" y="1882099"/>
            <a:ext cx="11831400" cy="2042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对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受力分析,可得</a:t>
            </a:r>
            <a:r>
              <a:rPr lang="zh-CN" altLang="en-US" sz="3090" kern="0" spc="66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36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126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。设橡皮筋的劲度系数为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k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,弹簧的劲度系数为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k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,弹簧原长为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,有</a:t>
            </a:r>
            <a:r>
              <a:rPr lang="zh-CN" altLang="en-US" sz="3000" kern="0" spc="2097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k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220" kern="0" spc="7205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k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3350" kern="0" spc="4824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00" kern="0" spc="1347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k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k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不变,则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不变,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不变,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AC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变大,则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变大。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B、C正确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788189" y="1942178"/>
          <a:ext cx="4762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Equation" r:id="rId1" imgW="12496800" imgH="17373600" progId="Equation.DSMT4">
                  <p:embed/>
                </p:oleObj>
              </mc:Choice>
              <mc:Fallback>
                <p:oleObj name="Equation" r:id="rId1" imgW="12496800" imgH="17373600" progId="Equation.DSMT4">
                  <p:embed/>
                  <p:pic>
                    <p:nvPicPr>
                      <p:cNvPr id="0" name="图片 266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88189" y="1942178"/>
                        <a:ext cx="4762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437012" y="1942178"/>
          <a:ext cx="43814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Equation" r:id="rId3" imgW="11582400" imgH="17373600" progId="Equation.DSMT4">
                  <p:embed/>
                </p:oleObj>
              </mc:Choice>
              <mc:Fallback>
                <p:oleObj name="Equation" r:id="rId3" imgW="11582400" imgH="17373600" progId="Equation.DSMT4">
                  <p:embed/>
                  <p:pic>
                    <p:nvPicPr>
                      <p:cNvPr id="0" name="图片 2662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7012" y="1942178"/>
                        <a:ext cx="43814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047736" y="1942178"/>
          <a:ext cx="55244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Equation" r:id="rId5" imgW="14630400" imgH="17373600" progId="Equation.DSMT4">
                  <p:embed/>
                </p:oleObj>
              </mc:Choice>
              <mc:Fallback>
                <p:oleObj name="Equation" r:id="rId5" imgW="14630400" imgH="17373600" progId="Equation.DSMT4">
                  <p:embed/>
                  <p:pic>
                    <p:nvPicPr>
                      <p:cNvPr id="0" name="图片 2662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7736" y="1942178"/>
                        <a:ext cx="55244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829656" y="2686799"/>
          <a:ext cx="6477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Equation" r:id="rId7" imgW="17068800" imgH="17373600" progId="Equation.DSMT4">
                  <p:embed/>
                </p:oleObj>
              </mc:Choice>
              <mc:Fallback>
                <p:oleObj name="Equation" r:id="rId7" imgW="17068800" imgH="17373600" progId="Equation.DSMT4">
                  <p:embed/>
                  <p:pic>
                    <p:nvPicPr>
                      <p:cNvPr id="0" name="图片 2662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29656" y="2686799"/>
                        <a:ext cx="64770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033643" y="2639955"/>
          <a:ext cx="13239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Equation" r:id="rId9" imgW="35052000" imgH="18592800" progId="Equation.DSMT4">
                  <p:embed/>
                </p:oleObj>
              </mc:Choice>
              <mc:Fallback>
                <p:oleObj name="Equation" r:id="rId9" imgW="35052000" imgH="18592800" progId="Equation.DSMT4">
                  <p:embed/>
                  <p:pic>
                    <p:nvPicPr>
                      <p:cNvPr id="0" name="图片 2662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33643" y="2639955"/>
                        <a:ext cx="1323975" cy="704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741331" y="2669795"/>
          <a:ext cx="10382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Equation" r:id="rId11" imgW="27432000" imgH="19507200" progId="Equation.DSMT4">
                  <p:embed/>
                </p:oleObj>
              </mc:Choice>
              <mc:Fallback>
                <p:oleObj name="Equation" r:id="rId11" imgW="27432000" imgH="19507200" progId="Equation.DSMT4">
                  <p:embed/>
                  <p:pic>
                    <p:nvPicPr>
                      <p:cNvPr id="0" name="图片 2662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41331" y="2669795"/>
                        <a:ext cx="1038225" cy="733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952129" y="2686799"/>
          <a:ext cx="55244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Equation" r:id="rId13" imgW="14630400" imgH="17373600" progId="Equation.DSMT4">
                  <p:embed/>
                </p:oleObj>
              </mc:Choice>
              <mc:Fallback>
                <p:oleObj name="Equation" r:id="rId13" imgW="14630400" imgH="17373600" progId="Equation.DSMT4">
                  <p:embed/>
                  <p:pic>
                    <p:nvPicPr>
                      <p:cNvPr id="0" name="图片 2663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952129" y="2686799"/>
                        <a:ext cx="55244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000" y="827981"/>
            <a:ext cx="11831400" cy="2819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5</a:t>
            </a: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.辅助圆法解决动态平衡问题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(1)适用情况:物体受三个力,其中一个力大小、方向不变,另外两个力大小、方向都在</a:t>
            </a:r>
            <a:br>
              <a:rPr dirty="0"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改变,但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变化的两个力之间的夹角不变</a:t>
            </a: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。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(2)方法展示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①已知条件: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恒定,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的夹角一定。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700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解题过程:在圆中画出力的矢量三角形,以恒定力为弦,另外两个力的交点在圆周上移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动,由三角形各边长度及方向的变化判定力的变化;两个力的夹角分大于90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(如图甲)和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小于90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(如图乙)两种情况。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13080" kern="0" spc="769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11685" kern="0" spc="848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66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39669" y="2275228"/>
            <a:ext cx="2638425" cy="3571875"/>
          </a:xfrm>
          <a:prstGeom prst="rect">
            <a:avLst/>
          </a:prstGeom>
        </p:spPr>
      </p:pic>
      <p:pic>
        <p:nvPicPr>
          <p:cNvPr id="4" name="图片 4" descr="textimage6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094" y="2484165"/>
            <a:ext cx="2562225" cy="3190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467941"/>
            <a:ext cx="11831400" cy="4669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典例</a:t>
            </a:r>
            <a:r>
              <a:rPr lang="zh-CN" altLang="en-US" sz="2400" b="1" kern="0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(多选)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如图,柔软轻绳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的一端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固定,其中间某点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拴一重物,用手拉住绳的另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一端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。初始时,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竖直且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被拉直,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之间的夹角为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&gt;</a:t>
            </a:r>
            <a:r>
              <a:rPr lang="zh-CN" altLang="en-US" sz="3090" kern="0" spc="-10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)。现将重物向右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上方缓慢拉起,并保持夹角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不变。在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由竖直被拉到水平的过程中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6615" kern="0" spc="238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3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上的张力逐渐增大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上的张力先增大后减小</a:t>
            </a:r>
            <a:endParaRPr lang="zh-CN" altLang="en-US" dirty="0"/>
          </a:p>
        </p:txBody>
      </p:sp>
      <p:pic>
        <p:nvPicPr>
          <p:cNvPr id="3" name="图片 3" descr="textimage68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03974" y="2376114"/>
            <a:ext cx="1143000" cy="1685925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9048237" y="1687444"/>
          <a:ext cx="2571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Equation" r:id="rId2" imgW="6705600" imgH="17373600" progId="Equation.DSMT4">
                  <p:embed/>
                </p:oleObj>
              </mc:Choice>
              <mc:Fallback>
                <p:oleObj name="Equation" r:id="rId2" imgW="6705600" imgH="17373600" progId="Equation.DSMT4">
                  <p:embed/>
                  <p:pic>
                    <p:nvPicPr>
                      <p:cNvPr id="0" name="图片 2764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48237" y="1687444"/>
                        <a:ext cx="2571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468000" y="5112418"/>
            <a:ext cx="11831400" cy="1125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上的张力逐渐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增大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上的张力先增大后减小</a:t>
            </a:r>
            <a:endParaRPr lang="zh-CN" altLang="en-US" dirty="0"/>
          </a:p>
        </p:txBody>
      </p:sp>
      <p:sp>
        <p:nvSpPr>
          <p:cNvPr id="7" name="文本框 8"/>
          <p:cNvSpPr txBox="1"/>
          <p:nvPr/>
        </p:nvSpPr>
        <p:spPr>
          <a:xfrm>
            <a:off x="9866610" y="1836093"/>
            <a:ext cx="7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370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解法一　辅助圆法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以重物为研究对象分析其受力情况,受重力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绳的拉力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OM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绳的拉力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,由题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意知,三个力的合力始终为零,矢量三角形如图所示,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的夹角不变,在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转至水平的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过程中,矢量三角形在同一外接圆上,由图可知,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逐渐增大,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先增大后减小,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A、D正确,</a:t>
            </a:r>
            <a:br>
              <a:rPr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B、C错误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6780" kern="0" spc="552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pic>
        <p:nvPicPr>
          <p:cNvPr id="3" name="图片 3" descr="textimage69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292006" y="3204245"/>
            <a:ext cx="1562100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9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解法二　正弦定理法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根据正弦定理有</a:t>
            </a:r>
            <a:r>
              <a:rPr lang="zh-CN" altLang="en-US" sz="3315" kern="0" spc="185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315" kern="0" spc="170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315" kern="0" spc="193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与 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保持不变,sin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变大,则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变大,sin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先增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大后减小,则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先增大后减小,</a:t>
            </a:r>
            <a:r>
              <a:rPr lang="zh-CN" altLang="en-US" sz="2410" kern="0" dirty="0" smtClean="0">
                <a:solidFill>
                  <a:srgbClr val="FF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、</a:t>
            </a:r>
            <a:r>
              <a:rPr lang="zh-CN" altLang="en-US" sz="2410" kern="0" dirty="0" smtClean="0">
                <a:solidFill>
                  <a:srgbClr val="FF0000"/>
                </a:solidFill>
                <a:latin typeface="Times New Roman" panose="02020603050405020304" pitchFamily="65" charset="-122"/>
                <a:ea typeface="楷体_GB2312" pitchFamily="65" charset="-122"/>
              </a:rPr>
              <a:t>D正确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5470" kern="0" spc="330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70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436022" y="2628181"/>
            <a:ext cx="1114425" cy="1352549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610000" y="1359839"/>
          <a:ext cx="65722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Equation" r:id="rId2" imgW="17373600" imgH="19202400" progId="Equation.DSMT4">
                  <p:embed/>
                </p:oleObj>
              </mc:Choice>
              <mc:Fallback>
                <p:oleObj name="Equation" r:id="rId2" imgW="17373600" imgH="19202400" progId="Equation.DSMT4">
                  <p:embed/>
                  <p:pic>
                    <p:nvPicPr>
                      <p:cNvPr id="0" name="图片 2867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10000" y="1359839"/>
                        <a:ext cx="657224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439798" y="1359839"/>
          <a:ext cx="63817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Equation" r:id="rId4" imgW="16764000" imgH="19202400" progId="Equation.DSMT4">
                  <p:embed/>
                </p:oleObj>
              </mc:Choice>
              <mc:Fallback>
                <p:oleObj name="Equation" r:id="rId4" imgW="16764000" imgH="19202400" progId="Equation.DSMT4">
                  <p:embed/>
                  <p:pic>
                    <p:nvPicPr>
                      <p:cNvPr id="0" name="图片 2867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39798" y="1359839"/>
                        <a:ext cx="638174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250546" y="1359839"/>
          <a:ext cx="6667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Equation" r:id="rId6" imgW="17678400" imgH="19202400" progId="Equation.DSMT4">
                  <p:embed/>
                </p:oleObj>
              </mc:Choice>
              <mc:Fallback>
                <p:oleObj name="Equation" r:id="rId6" imgW="17678400" imgH="19202400" progId="Equation.DSMT4">
                  <p:embed/>
                  <p:pic>
                    <p:nvPicPr>
                      <p:cNvPr id="0" name="图片 2867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50546" y="1359839"/>
                        <a:ext cx="66675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3858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00" b="1" kern="0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提分关键·归纳总结</a:t>
            </a:r>
            <a:endParaRPr lang="zh-CN" altLang="en-US" sz="2400" b="1" kern="0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利用正弦定理法解决动态平衡问题的思路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(1)先受力分析,判断物体受力情况。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(2)作出辅助线构建力的矢量三角形。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(3)分析题目给出的信息,根据正弦定理确定边角关系,再根据角和边的变化情况判断力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的大小变化情况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539949"/>
            <a:ext cx="11831400" cy="567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00" b="1" kern="0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题型2　平衡中的临界、极值问题</a:t>
            </a:r>
            <a:endParaRPr lang="zh-CN" altLang="en-US" sz="2400" b="1" kern="0" dirty="0" smtClean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1.临界问题</a:t>
            </a:r>
            <a:endParaRPr lang="zh-CN" altLang="en-US" sz="2800" b="1" dirty="0" smtClean="0"/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当某物理量变化时,会引起其他物理量的变化,从而使物体所处的平衡状态“恰好出</a:t>
            </a:r>
            <a:endParaRPr lang="zh-CN" altLang="en-US" sz="28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”或“恰好不出现”,在问题的描述中常用“刚好”“恰能”“恰好”等。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2.临界问题常见的几种情况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(1)由静止到运动,摩擦力达到最大静摩擦力。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(2)绳子恰好绷紧,拉力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(3)刚好离开接触面,支持力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3.极值问题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平衡中的极值问题,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一般是指在力的变化过程中的最大值和最小值的问题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1260000"/>
          <a:ext cx="11268000" cy="3677158"/>
        </p:xfrm>
        <a:graphic>
          <a:graphicData uri="http://schemas.openxmlformats.org/drawingml/2006/table">
            <a:tbl>
              <a:tblPr/>
              <a:tblGrid>
                <a:gridCol w="1151598"/>
                <a:gridCol w="2808312"/>
                <a:gridCol w="7308090"/>
              </a:tblGrid>
              <a:tr h="0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方法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适用情况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具体操作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条件法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形变较明显的情况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根据弹力的产生条件直接判断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假设法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形变不明显的情况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假设两个物体间不存在弹力,若运动状态不变,假设成立;若运动</a:t>
                      </a:r>
                      <a:br>
                        <a:rPr dirty="0"/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状态改变,则存在弹力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状态法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物体运动状态已知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运用牛顿第二定律或共点力的平衡条件判断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替换法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形变不明显的情况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用易产生明显形变的物体替换形变不明显的物体,若发生形变,则</a:t>
                      </a:r>
                      <a:br>
                        <a:rPr dirty="0"/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有弹力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8000" y="648000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422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5.弹力有无的判断方法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23925"/>
            <a:ext cx="11831400" cy="61353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4.解决平衡中极值问题的常用方法</a:t>
            </a:r>
            <a:endParaRPr lang="zh-CN" altLang="en-US" sz="2800" b="1" dirty="0" smtClean="0"/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(1)物理分析法</a:t>
            </a:r>
            <a:endParaRPr lang="zh-CN" altLang="en-US" sz="28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根据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平衡条件,作出力的矢量图,通过对物理过程的分析,利用平行四边形定则或三角形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定则进行动态分析,确定最大值或最小值。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(2)数学分析法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通过对问题的分析,根据物体的平衡条件列出物理量之间的函数关系,用数学方法求极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值(如二次函数求极值、三角函数求极值等)。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(3)极限分析法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首先要正确地进行受力分析和变化过程分析,找出平衡的临界点和极值点;临界条件必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须在变化中去寻找,不能停留在一个状态来研究临界问题,要把某个物理量推向极端,即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极大或极小。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1655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典例</a:t>
            </a:r>
            <a:r>
              <a:rPr lang="zh-CN" altLang="en-US" sz="2400" b="1" kern="0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如图甲所示,用两根细绳连接一质量为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的小球,让小球始终处于静止状态,细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与竖直方向的夹角为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,且保持不变,拉力用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表示。细绳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从竖直位置缓慢顺时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针旋转,细绳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与竖直方向的夹角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的关系如图乙,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取10m/s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,下列说法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正确的是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859958" y="2386444"/>
            <a:ext cx="3941942" cy="2185953"/>
            <a:chOff x="5796062" y="2323728"/>
            <a:chExt cx="3941942" cy="2185953"/>
          </a:xfrm>
        </p:grpSpPr>
        <p:grpSp>
          <p:nvGrpSpPr>
            <p:cNvPr id="7" name="组合 6"/>
            <p:cNvGrpSpPr/>
            <p:nvPr/>
          </p:nvGrpSpPr>
          <p:grpSpPr>
            <a:xfrm>
              <a:off x="5796062" y="2700189"/>
              <a:ext cx="1314450" cy="1809492"/>
              <a:chOff x="3563814" y="2700189"/>
              <a:chExt cx="1314450" cy="1809492"/>
            </a:xfrm>
          </p:grpSpPr>
          <p:pic>
            <p:nvPicPr>
              <p:cNvPr id="3" name="图片 3" descr="textimage71.jpeg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3563814" y="2700189"/>
                <a:ext cx="1314450" cy="1447800"/>
              </a:xfrm>
              <a:prstGeom prst="rect">
                <a:avLst/>
              </a:prstGeom>
            </p:spPr>
          </p:pic>
          <p:sp>
            <p:nvSpPr>
              <p:cNvPr id="5" name="矩形 4"/>
              <p:cNvSpPr/>
              <p:nvPr/>
            </p:nvSpPr>
            <p:spPr>
              <a:xfrm>
                <a:off x="4067870" y="414034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kern="0" dirty="0" smtClean="0">
                    <a:solidFill>
                      <a:srgbClr val="000000"/>
                    </a:solidFill>
                    <a:latin typeface="Times New Roman" panose="02020603050405020304" pitchFamily="65" charset="-122"/>
                    <a:ea typeface="华文细黑" panose="02010600040101010101" pitchFamily="65" charset="-122"/>
                  </a:rPr>
                  <a:t>甲</a:t>
                </a:r>
                <a:endParaRPr lang="zh-CN" altLang="en-US" dirty="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7236222" y="2323728"/>
              <a:ext cx="2501782" cy="2185953"/>
              <a:chOff x="7236222" y="2323728"/>
              <a:chExt cx="2501782" cy="2185953"/>
            </a:xfrm>
          </p:grpSpPr>
          <p:pic>
            <p:nvPicPr>
              <p:cNvPr id="4" name="图片 4" descr="textimage72.jpe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236222" y="2323728"/>
                <a:ext cx="2501782" cy="1816621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>
                <a:off x="8306495" y="414034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 smtClean="0"/>
                  <a:t>乙</a:t>
                </a:r>
                <a:endParaRPr lang="zh-CN" altLang="en-US" dirty="0"/>
              </a:p>
            </p:txBody>
          </p:sp>
        </p:grpSp>
      </p:grpSp>
      <p:sp>
        <p:nvSpPr>
          <p:cNvPr id="10" name="TextBox 2"/>
          <p:cNvSpPr txBox="1"/>
          <p:nvPr/>
        </p:nvSpPr>
        <p:spPr>
          <a:xfrm>
            <a:off x="468000" y="3924325"/>
            <a:ext cx="11831400" cy="24068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=1 kg,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-10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3090" kern="0" spc="-10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B.当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时,细绳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=10 N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C.缓慢顺时针旋转过程中,细绳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的最小值为5 N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D.缓慢顺时针旋转过程中,细绳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会一直变大</a:t>
            </a:r>
            <a:endParaRPr lang="zh-CN" altLang="en-US" dirty="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155159" y="4011988"/>
          <a:ext cx="2571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Equation" r:id="rId3" imgW="6705600" imgH="17373600" progId="Equation.DSMT4">
                  <p:embed/>
                </p:oleObj>
              </mc:Choice>
              <mc:Fallback>
                <p:oleObj name="Equation" r:id="rId3" imgW="6705600" imgH="17373600" progId="Equation.DSMT4">
                  <p:embed/>
                  <p:pic>
                    <p:nvPicPr>
                      <p:cNvPr id="0" name="图片 2969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5159" y="4011988"/>
                        <a:ext cx="2571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8"/>
          <p:cNvSpPr txBox="1"/>
          <p:nvPr/>
        </p:nvSpPr>
        <p:spPr>
          <a:xfrm>
            <a:off x="2195662" y="2412157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8567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00" b="1" kern="0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　当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=0,细绳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OA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为0,由题图乙可知,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=10 N,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=1 kg;当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0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时,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最小,对小球受力分析,如图所示,缓慢顺时针旋转过程中,细绳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OB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先减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小后增大,当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垂直时,拉力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最小,可得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0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,则细绳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OB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的最小值为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2min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=5 N,</a:t>
            </a:r>
            <a:r>
              <a:rPr lang="zh-CN" altLang="en-US" sz="2410" kern="0" dirty="0" smtClean="0">
                <a:solidFill>
                  <a:srgbClr val="FF0000"/>
                </a:solidFill>
                <a:latin typeface="Times New Roman" panose="02020603050405020304" pitchFamily="65" charset="-122"/>
                <a:ea typeface="楷体_GB2312" pitchFamily="65" charset="-122"/>
              </a:rPr>
              <a:t>C正确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FF0000"/>
                </a:solidFill>
                <a:latin typeface="Times New Roman" panose="02020603050405020304" pitchFamily="65" charset="-122"/>
                <a:ea typeface="楷体_GB2312" pitchFamily="65" charset="-122"/>
              </a:rPr>
              <a:t>A、D错误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。当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0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时,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,根据平衡条件可得2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cos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,可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得此时细绳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OB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的拉力为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285" kern="0" spc="189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N,</a:t>
            </a:r>
            <a:r>
              <a:rPr lang="zh-CN" altLang="en-US" sz="2410" kern="0" dirty="0" smtClean="0">
                <a:solidFill>
                  <a:srgbClr val="FF0000"/>
                </a:solidFill>
                <a:latin typeface="Times New Roman" panose="02020603050405020304" pitchFamily="65" charset="-122"/>
                <a:ea typeface="楷体_GB2312" pitchFamily="65" charset="-122"/>
              </a:rPr>
              <a:t>B错误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20"/>
              </a:spcBef>
              <a:buNone/>
            </a:pPr>
            <a:r>
              <a:rPr lang="zh-CN" altLang="en-US" sz="6025" kern="0" spc="394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</a:t>
            </a:r>
            <a:endParaRPr lang="zh-CN" altLang="en-US" dirty="0"/>
          </a:p>
        </p:txBody>
      </p:sp>
      <p:pic>
        <p:nvPicPr>
          <p:cNvPr id="3" name="图片 3" descr="textimage73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859958" y="4356373"/>
            <a:ext cx="1266825" cy="1514474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0332566" y="755973"/>
          <a:ext cx="2571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" name="Equation" r:id="rId2" imgW="6705600" imgH="17373600" progId="Equation.DSMT4">
                  <p:embed/>
                </p:oleObj>
              </mc:Choice>
              <mc:Fallback>
                <p:oleObj name="Equation" r:id="rId2" imgW="6705600" imgH="17373600" progId="Equation.DSMT4">
                  <p:embed/>
                  <p:pic>
                    <p:nvPicPr>
                      <p:cNvPr id="0" name="图片 3072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332566" y="755973"/>
                        <a:ext cx="2571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474251" y="1980109"/>
          <a:ext cx="2571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Equation" r:id="rId4" imgW="6705600" imgH="17373600" progId="Equation.DSMT4">
                  <p:embed/>
                </p:oleObj>
              </mc:Choice>
              <mc:Fallback>
                <p:oleObj name="Equation" r:id="rId4" imgW="6705600" imgH="17373600" progId="Equation.DSMT4">
                  <p:embed/>
                  <p:pic>
                    <p:nvPicPr>
                      <p:cNvPr id="0" name="图片 3072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74251" y="1980109"/>
                        <a:ext cx="2571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480094" y="2700189"/>
          <a:ext cx="2571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Equation" r:id="rId6" imgW="6705600" imgH="17373600" progId="Equation.DSMT4">
                  <p:embed/>
                </p:oleObj>
              </mc:Choice>
              <mc:Fallback>
                <p:oleObj name="Equation" r:id="rId6" imgW="6705600" imgH="17373600" progId="Equation.DSMT4">
                  <p:embed/>
                  <p:pic>
                    <p:nvPicPr>
                      <p:cNvPr id="0" name="图片 3072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80094" y="2700189"/>
                        <a:ext cx="2571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062947" y="3420269"/>
          <a:ext cx="657224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Equation" r:id="rId8" imgW="17373600" imgH="18897600" progId="Equation.DSMT4">
                  <p:embed/>
                </p:oleObj>
              </mc:Choice>
              <mc:Fallback>
                <p:oleObj name="Equation" r:id="rId8" imgW="17373600" imgH="18897600" progId="Equation.DSMT4">
                  <p:embed/>
                  <p:pic>
                    <p:nvPicPr>
                      <p:cNvPr id="0" name="图片 30723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62947" y="3420269"/>
                        <a:ext cx="657224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1655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典例</a:t>
            </a:r>
            <a:r>
              <a:rPr lang="zh-CN" altLang="en-US" sz="2400" b="1" kern="0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如图所示,质量为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的木楔倾角为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,在水平面上保持静止,当将一质量为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的木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块放在木楔斜面上时,它正好匀速下滑。如果用与木楔斜面成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角的力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拉着木块,木块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能匀速上升,已知木楔在整个过程中始终静止,重力加速度为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。求:当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为多大时,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有最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小值,及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的最小值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pic>
        <p:nvPicPr>
          <p:cNvPr id="3" name="图片 3" descr="textimage74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9918" y="2916213"/>
            <a:ext cx="2266950" cy="1990724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5148461"/>
            <a:ext cx="11831400" cy="497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答案</a:t>
            </a:r>
            <a:r>
              <a:rPr lang="zh-CN" altLang="en-US" sz="2410" kern="0" dirty="0" smtClean="0">
                <a:solidFill>
                  <a:srgbClr val="DE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sin 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83965"/>
            <a:ext cx="11831400" cy="2990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解法一:木块在木楔斜面上匀速向下运动时,有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μmg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cos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μ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=tan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施加外力后,对木块受力分析如图1所示,设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的合力为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,将木块所受的四个力转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化为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三个力,可得当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垂直时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最小,则tan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315" kern="0" spc="-317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,由于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μF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,可得tan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μ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,又tan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μ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,可得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(点拨: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的夹角一直等于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称为摩擦角)、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sin(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)=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sin 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8210687" y="1906890"/>
          <a:ext cx="381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Equation" r:id="rId1" imgW="10058400" imgH="19202400" progId="Equation.DSMT4">
                  <p:embed/>
                </p:oleObj>
              </mc:Choice>
              <mc:Fallback>
                <p:oleObj name="Equation" r:id="rId1" imgW="10058400" imgH="19202400" progId="Equation.DSMT4">
                  <p:embed/>
                  <p:pic>
                    <p:nvPicPr>
                      <p:cNvPr id="0" name="图片 3174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210687" y="1906890"/>
                        <a:ext cx="38100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3" descr="textimage7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18" y="3204245"/>
            <a:ext cx="2928401" cy="258849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7990" y="5724525"/>
            <a:ext cx="203132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2970"/>
              </a:spcBef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图1　　　　　图2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4694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解法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二:对木块受力分析,木块在木楔斜面上匀速向下运动时,有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cos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,解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=tan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,木块在拉力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的作用下沿斜面向上匀速运动,有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cos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br>
              <a:rPr dirty="0"/>
            </a:b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cos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,又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240" kern="0" spc="905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985" kern="0" spc="1651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415" kern="0" spc="618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,则当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时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endParaRPr lang="en-US" altLang="zh-CN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楷体_GB2312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最小值[点拨: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为定值,当cos(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)有最大值时,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有最小值],为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min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sin 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311443" y="1906911"/>
          <a:ext cx="1562099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Equation" r:id="rId1" imgW="41452800" imgH="18897600" progId="Equation.DSMT4">
                  <p:embed/>
                </p:oleObj>
              </mc:Choice>
              <mc:Fallback>
                <p:oleObj name="Equation" r:id="rId1" imgW="41452800" imgH="18897600" progId="Equation.DSMT4">
                  <p:embed/>
                  <p:pic>
                    <p:nvPicPr>
                      <p:cNvPr id="0" name="图片 3276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1443" y="1906911"/>
                        <a:ext cx="1562099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046116" y="1907022"/>
          <a:ext cx="247650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Equation" r:id="rId3" imgW="65532000" imgH="17373600" progId="Equation.DSMT4">
                  <p:embed/>
                </p:oleObj>
              </mc:Choice>
              <mc:Fallback>
                <p:oleObj name="Equation" r:id="rId3" imgW="65532000" imgH="17373600" progId="Equation.DSMT4">
                  <p:embed/>
                  <p:pic>
                    <p:nvPicPr>
                      <p:cNvPr id="0" name="图片 3276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46116" y="1907022"/>
                        <a:ext cx="247650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8695190" y="1908101"/>
          <a:ext cx="12192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Equation" r:id="rId5" imgW="32308800" imgH="19812000" progId="Equation.DSMT4">
                  <p:embed/>
                </p:oleObj>
              </mc:Choice>
              <mc:Fallback>
                <p:oleObj name="Equation" r:id="rId5" imgW="32308800" imgH="19812000" progId="Equation.DSMT4">
                  <p:embed/>
                  <p:pic>
                    <p:nvPicPr>
                      <p:cNvPr id="0" name="图片 3277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95190" y="1908101"/>
                        <a:ext cx="1219200" cy="752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9417" y="2441135"/>
            <a:ext cx="3004582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en-US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99890" y="2077289"/>
            <a:ext cx="6599869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探究弹簧弹力与形变量的关系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7887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、实验原理和装置图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8020" kern="0" spc="1208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98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在弹簧下端悬挂钩码,平衡时记下弹簧的总长度和钩码重力。改变钩码的个数,重复上</a:t>
            </a:r>
            <a:br>
              <a:rPr dirty="0">
                <a:latin typeface="华文细黑" panose="02010600040101010101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述实验过程,将数据填入表格,分析弹力大小与弹簧的形变量之间的关系</a:t>
            </a: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</p:txBody>
      </p:sp>
      <p:pic>
        <p:nvPicPr>
          <p:cNvPr id="3" name="图片 3" descr="textimage76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9918" y="1188021"/>
            <a:ext cx="2461315" cy="2020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500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二、操作要领及注意事项</a:t>
            </a:r>
            <a:endParaRPr lang="zh-CN" altLang="en-US" sz="2800" b="1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.如何控制钩码质量: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所挂钩码不要过重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,以免弹簧被过度拉伸,超出弹簧的弹性限度。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2.如何测量弹簧的原长: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考虑弹簧自身受重力的影响,实验时要将弹簧竖直悬挂测量原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长,不可以将弹簧放置在水平桌面上测量原长。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3.如何测量弹簧的长度: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一定要在弹簧竖直悬挂且处于稳定状态时测量弹簧的长度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,刻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度尺要保持竖直并靠近弹簧,以免增大读数误差。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4.如何作图: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坐标轴标度要适中,单位要标注。(横坐标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是指形变量,不是长度)描点画线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时,所描的点不一定都落在一条直线上,但应注意一定要使各点均匀分布在直线的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两侧。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1260001"/>
          <a:ext cx="11268000" cy="2408555"/>
        </p:xfrm>
        <a:graphic>
          <a:graphicData uri="http://schemas.openxmlformats.org/drawingml/2006/table">
            <a:tbl>
              <a:tblPr/>
              <a:tblGrid>
                <a:gridCol w="1007582"/>
                <a:gridCol w="10260418"/>
              </a:tblGrid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图像法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根据测量数据,在建好直角坐标系的坐标纸上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描点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。以弹簧的弹力F为纵轴,弹簧的形变量x为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横轴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,根据描点的情况,作出一条直线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列表法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将实验数据填入表中,研究测量的数据,可发现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在</a:t>
                      </a: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实验误差</a:t>
                      </a: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允许的范围内,弹力与弹簧形变量的</a:t>
                      </a: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比值不变</a:t>
                      </a:r>
                      <a:endParaRPr lang="zh-CN" altLang="en-US" sz="2010" u="sng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函数法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根据实验数据,找出弹力与弹簧形变量的函数关系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8000" y="648000"/>
            <a:ext cx="11831400" cy="497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三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、数据处理方法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51917"/>
            <a:ext cx="11831400" cy="44798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6.弹力大小的计算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(1)应用胡克定律计算——弹簧类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由胡克定律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计算,其中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表示弹簧的形变量,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为弹簧的劲度系数;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弹簧串联时,各弹簧的弹力大小相等;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③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弹簧并联时,各弹簧的形变量一般都相同。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(2)应用平衡条件计算——平衡体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明确研究对象,进行受力分析;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应用平衡条件列式计算。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000" y="4788421"/>
            <a:ext cx="11831400" cy="1693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(3)应用牛顿第二定律计算——非平衡体</a:t>
            </a:r>
            <a:endParaRPr lang="zh-CN" altLang="en-US" sz="28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明确研究对象,进行受力分析;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应用牛顿第二定律列式求解。</a:t>
            </a:r>
            <a:endParaRPr lang="zh-CN" alt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563814" y="4428381"/>
            <a:ext cx="4320572" cy="1976222"/>
            <a:chOff x="499063" y="3676641"/>
            <a:chExt cx="4320572" cy="1976222"/>
          </a:xfrm>
        </p:grpSpPr>
        <p:pic>
          <p:nvPicPr>
            <p:cNvPr id="3" name="图片 3" descr="textimage77.jpe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99063" y="3676641"/>
              <a:ext cx="1976222" cy="1976222"/>
            </a:xfrm>
            <a:prstGeom prst="rect">
              <a:avLst/>
            </a:prstGeom>
          </p:spPr>
        </p:pic>
        <p:pic>
          <p:nvPicPr>
            <p:cNvPr id="4" name="图片 4" descr="textimage78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3413" y="3676641"/>
              <a:ext cx="1976222" cy="1976222"/>
            </a:xfrm>
            <a:prstGeom prst="rect">
              <a:avLst/>
            </a:prstGeom>
          </p:spPr>
        </p:pic>
      </p:grpSp>
      <p:sp>
        <p:nvSpPr>
          <p:cNvPr id="5" name="TextBox 2"/>
          <p:cNvSpPr txBox="1"/>
          <p:nvPr/>
        </p:nvSpPr>
        <p:spPr>
          <a:xfrm>
            <a:off x="468000" y="323925"/>
            <a:ext cx="11831400" cy="39312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四、误差分析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1.钩码标值不准确、弹簧长度测量不准确及画图时描点连线不准确等都会引起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实验</a:t>
            </a:r>
            <a:endParaRPr lang="en-US" altLang="zh-CN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误差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2.悬挂钩码数量过多,导致弹簧的形变过大,超出其弹性限度,不再符合胡克定律(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),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故图像发生弯曲,如图甲所示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b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.水平放置弹簧测量其原长,由于弹簧有自重,将其悬挂起来后会有一定的伸长量,故图</a:t>
            </a:r>
            <a:br>
              <a:rPr lang="en-US" altLang="zh-CN" sz="2800" dirty="0" smtClean="0">
                <a:solidFill>
                  <a:prstClr val="black"/>
                </a:solidFill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像横轴截距不为0,如图乙所示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51917"/>
            <a:ext cx="11831400" cy="3496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五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、改进方案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方案一　横向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测量</a:t>
            </a:r>
            <a:br>
              <a:rPr lang="en-US" altLang="zh-CN" dirty="0" smtClean="0"/>
            </a:br>
            <a:br>
              <a:rPr lang="en-US" altLang="zh-CN" dirty="0" smtClean="0"/>
            </a:br>
            <a:br>
              <a:rPr lang="en-US" altLang="zh-CN" dirty="0" smtClean="0"/>
            </a:br>
            <a:br>
              <a:rPr lang="en-US" altLang="zh-CN" dirty="0" smtClean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弹簧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水平放置,消除弹簧自身重力对原长测量的影响,减小测量误差。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方案二　实验仪器的改进</a:t>
            </a:r>
            <a:endParaRPr lang="zh-CN" altLang="en-US" dirty="0"/>
          </a:p>
        </p:txBody>
      </p:sp>
      <p:pic>
        <p:nvPicPr>
          <p:cNvPr id="3" name="图片 3" descr="textimage79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503912" y="1260029"/>
            <a:ext cx="2801430" cy="1332187"/>
          </a:xfrm>
          <a:prstGeom prst="rect">
            <a:avLst/>
          </a:prstGeom>
        </p:spPr>
      </p:pic>
      <p:pic>
        <p:nvPicPr>
          <p:cNvPr id="4" name="图片 3" descr="textimage8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02" y="3276253"/>
            <a:ext cx="3823975" cy="3304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9417" y="2441135"/>
            <a:ext cx="3004582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en-US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99890" y="2105075"/>
            <a:ext cx="6599869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探究两个互成角度的力的合成规律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468000" y="648000"/>
            <a:ext cx="11831400" cy="1693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一、实验原理及装置图</a:t>
            </a:r>
            <a:endParaRPr lang="zh-CN" altLang="en-US" sz="2800" b="1" dirty="0" smtClean="0"/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互成角度的两个力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共同作用的效果与一个力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'单独作用的效果相同。若用平行</a:t>
            </a:r>
            <a:endParaRPr lang="zh-CN" altLang="en-US" sz="28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四边形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定则将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合成后的力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'相差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不大,则说明力的平行四边形定则成立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。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3995862" y="2556173"/>
            <a:ext cx="4020632" cy="2204903"/>
            <a:chOff x="525267" y="1466826"/>
            <a:chExt cx="4020632" cy="2204903"/>
          </a:xfrm>
        </p:grpSpPr>
        <p:pic>
          <p:nvPicPr>
            <p:cNvPr id="7" name="图片 3" descr="textimage81.jpe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25267" y="1466826"/>
              <a:ext cx="1961914" cy="2204903"/>
            </a:xfrm>
            <a:prstGeom prst="rect">
              <a:avLst/>
            </a:prstGeom>
          </p:spPr>
        </p:pic>
        <p:pic>
          <p:nvPicPr>
            <p:cNvPr id="8" name="图片 4" descr="textimage82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0449" y="1516766"/>
              <a:ext cx="1695450" cy="21050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467941"/>
            <a:ext cx="11831400" cy="566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2300"/>
              </a:spcBef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二、操作步骤</a:t>
            </a:r>
            <a:endParaRPr lang="zh-CN" altLang="en-US" sz="2800" b="1" dirty="0" smtClean="0"/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1.等效: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同一次实验中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两次把橡皮条拉长后的结点(小圆环)所处的位置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点必须保持</a:t>
            </a:r>
            <a:endParaRPr lang="en-US" altLang="zh-CN" sz="2410" u="sng" kern="0" dirty="0" smtClean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不变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sz="2800" dirty="0" smtClean="0"/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2.拉力: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沿弹簧测力计轴线方向拉(与板面平行),两分力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的夹角不要太大或太小。</a:t>
            </a:r>
            <a:endParaRPr lang="zh-CN" altLang="en-US" sz="28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.记录: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记下每次各力的大小和方向,标记方向的两点离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点尽量远些。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4.作图: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按力的图示的要求作出平行四边形。注意同一标度。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三、数据处理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用铅笔和刻度尺从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点沿两个细绳套方向画直线,按选定的标度作出这两个弹簧测力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计的拉力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的图示,作平行四边形,过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点画对角线,即合力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的图示。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用刻度尺从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点按同样的标度沿记录的方向作出只用一个弹簧测力计时拉力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'的图示。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95933"/>
            <a:ext cx="11831400" cy="5650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四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、注意事项</a:t>
            </a:r>
            <a:endParaRPr lang="zh-CN" altLang="en-US" sz="2800" b="1" dirty="0" smtClean="0"/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1.弹簧相同: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使用弹簧测力计前,要先调整指针使其指在零刻度线处,再将两个弹簧测力</a:t>
            </a:r>
            <a:endParaRPr lang="zh-CN" altLang="en-US" sz="28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的挂钩钩在一起,向相反方向拉,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示数相同方可使用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2.长度合适: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实验中的两个细绳套不要太短。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3.位置不变: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在同一次实验中,橡皮条拉长时结点到达的位置一定要相同。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4.角度合适: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用两个弹簧测力计钩住细绳套互成角度地拉橡皮条时,其夹角不宜太小,也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不宜太大,以60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~120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为宜。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5.同一平面: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在用力拉弹簧测力计时,拉力应沿弹簧测力计的轴线方向。弹簧测力计中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弹簧轴线、橡皮条、细绳套应该位于与纸面平行的同一平面内。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6.统一标度:画力的图示选定的标度要相同,要恰当选定标度,使力的图示稍大一些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9569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五、误差分析</a:t>
            </a:r>
            <a:endParaRPr lang="zh-CN" altLang="en-US" sz="2800" b="1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.弹簧测力计使用前没调零会造成误差。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2.使用中,弹簧测力计的弹簧和外壳之间、指针和外壳之间或弹簧测力计外壳和纸面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之间有摩擦存在会造成误差。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3.两次测量拉力时,橡皮条的结点没有拉到同一点会造成误差。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4.读数时眼睛一定要正视,要按有效数字的保留规则正确读数和记录,否则会造成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误差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5.在应用平行四边形定则作图时,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及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作图不准确造成误差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69859"/>
            <a:ext cx="11831400" cy="5714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六、改进方案</a:t>
            </a:r>
            <a:endParaRPr lang="zh-CN" altLang="en-US" sz="2800" b="1" dirty="0" smtClean="0"/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方案一　如图甲所示,使用汇力圆环,每次将汇力圆环拉至定位圆,方便确定力的方向,</a:t>
            </a:r>
            <a:endParaRPr lang="zh-CN" altLang="en-US" sz="28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作图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更直观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br>
              <a:rPr lang="en-US" altLang="zh-CN" dirty="0" smtClean="0"/>
            </a:br>
            <a:br>
              <a:rPr lang="en-US" altLang="zh-CN" dirty="0" smtClean="0"/>
            </a:br>
            <a:br>
              <a:rPr lang="en-US" altLang="zh-CN" dirty="0" smtClean="0"/>
            </a:br>
            <a:br>
              <a:rPr lang="en-US" altLang="zh-CN" dirty="0" smtClean="0"/>
            </a:br>
            <a:br>
              <a:rPr lang="en-US" altLang="zh-CN" dirty="0" smtClean="0"/>
            </a:br>
            <a:br>
              <a:rPr lang="en-US" altLang="zh-CN" dirty="0" smtClean="0"/>
            </a:br>
            <a:br>
              <a:rPr lang="en-US" altLang="zh-CN" dirty="0" smtClean="0"/>
            </a:br>
            <a:br>
              <a:rPr lang="en-US" altLang="zh-CN" dirty="0" smtClean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方案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二　如图乙所示,通过改变钩码个数来改变力,力的大小可以通过计算钩码个数得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到,无需用弹簧测力计测量,也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无需保证每次结点位置相同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pic>
        <p:nvPicPr>
          <p:cNvPr id="3" name="图片 3" descr="textimage83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347790" y="1666003"/>
            <a:ext cx="2297580" cy="3060614"/>
          </a:xfrm>
          <a:prstGeom prst="rect">
            <a:avLst/>
          </a:prstGeom>
        </p:spPr>
      </p:pic>
      <p:pic>
        <p:nvPicPr>
          <p:cNvPr id="4" name="图片 3" descr="textimage8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150" y="1882027"/>
            <a:ext cx="2962275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FBE5D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返回目录">
  <a:themeElements>
    <a:clrScheme name="自定义 1">
      <a:dk1>
        <a:sysClr val="windowText" lastClr="000000"/>
      </a:dk1>
      <a:lt1>
        <a:sysClr val="window" lastClr="FFFFFF"/>
      </a:lt1>
      <a:dk2>
        <a:srgbClr val="FBE5D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FBE5D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2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2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2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2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2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2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2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2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2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2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3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3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3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3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3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3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3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3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3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3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4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4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Props1.xml><?xml version="1.0" encoding="utf-8"?>
<ds:datastoreItem xmlns:ds="http://schemas.openxmlformats.org/officeDocument/2006/customXml" ds:itemID="{D40BC008-16BE-4788-9C46-43005C9829FE}">
  <ds:schemaRefs/>
</ds:datastoreItem>
</file>

<file path=customXml/itemProps10.xml><?xml version="1.0" encoding="utf-8"?>
<ds:datastoreItem xmlns:ds="http://schemas.openxmlformats.org/officeDocument/2006/customXml" ds:itemID="{BD65D697-A9B2-4BB2-8D40-3A52BA4156CD}">
  <ds:schemaRefs/>
</ds:datastoreItem>
</file>

<file path=customXml/itemProps100.xml><?xml version="1.0" encoding="utf-8"?>
<ds:datastoreItem xmlns:ds="http://schemas.openxmlformats.org/officeDocument/2006/customXml" ds:itemID="{F756448B-0426-451A-8EE5-D38AEEF7BE8F}">
  <ds:schemaRefs/>
</ds:datastoreItem>
</file>

<file path=customXml/itemProps101.xml><?xml version="1.0" encoding="utf-8"?>
<ds:datastoreItem xmlns:ds="http://schemas.openxmlformats.org/officeDocument/2006/customXml" ds:itemID="{2322F344-BEB4-43DD-A37B-CF4CDDC9E295}">
  <ds:schemaRefs/>
</ds:datastoreItem>
</file>

<file path=customXml/itemProps102.xml><?xml version="1.0" encoding="utf-8"?>
<ds:datastoreItem xmlns:ds="http://schemas.openxmlformats.org/officeDocument/2006/customXml" ds:itemID="{25DE7778-7308-4BB1-A993-EE0255BCD546}">
  <ds:schemaRefs/>
</ds:datastoreItem>
</file>

<file path=customXml/itemProps103.xml><?xml version="1.0" encoding="utf-8"?>
<ds:datastoreItem xmlns:ds="http://schemas.openxmlformats.org/officeDocument/2006/customXml" ds:itemID="{B4CB6D44-15B5-4F26-9C9D-4773DE043588}">
  <ds:schemaRefs/>
</ds:datastoreItem>
</file>

<file path=customXml/itemProps104.xml><?xml version="1.0" encoding="utf-8"?>
<ds:datastoreItem xmlns:ds="http://schemas.openxmlformats.org/officeDocument/2006/customXml" ds:itemID="{4C667131-88EE-4EA7-8EEA-686CAA30260F}">
  <ds:schemaRefs/>
</ds:datastoreItem>
</file>

<file path=customXml/itemProps105.xml><?xml version="1.0" encoding="utf-8"?>
<ds:datastoreItem xmlns:ds="http://schemas.openxmlformats.org/officeDocument/2006/customXml" ds:itemID="{B8817D13-E115-4660-886C-ABE87C6171D6}">
  <ds:schemaRefs/>
</ds:datastoreItem>
</file>

<file path=customXml/itemProps106.xml><?xml version="1.0" encoding="utf-8"?>
<ds:datastoreItem xmlns:ds="http://schemas.openxmlformats.org/officeDocument/2006/customXml" ds:itemID="{45DE5A59-E9D9-4DCF-91D7-61D919D56ABD}">
  <ds:schemaRefs/>
</ds:datastoreItem>
</file>

<file path=customXml/itemProps107.xml><?xml version="1.0" encoding="utf-8"?>
<ds:datastoreItem xmlns:ds="http://schemas.openxmlformats.org/officeDocument/2006/customXml" ds:itemID="{D426DBAA-0C10-40EB-ADEE-1D1007C6B0E4}">
  <ds:schemaRefs/>
</ds:datastoreItem>
</file>

<file path=customXml/itemProps108.xml><?xml version="1.0" encoding="utf-8"?>
<ds:datastoreItem xmlns:ds="http://schemas.openxmlformats.org/officeDocument/2006/customXml" ds:itemID="{ACB8BDA3-B072-45B9-A9E8-E89C5CC5B5AD}">
  <ds:schemaRefs/>
</ds:datastoreItem>
</file>

<file path=customXml/itemProps109.xml><?xml version="1.0" encoding="utf-8"?>
<ds:datastoreItem xmlns:ds="http://schemas.openxmlformats.org/officeDocument/2006/customXml" ds:itemID="{05110B3B-D5F0-4A0A-BEE1-3674CDACD02A}">
  <ds:schemaRefs/>
</ds:datastoreItem>
</file>

<file path=customXml/itemProps11.xml><?xml version="1.0" encoding="utf-8"?>
<ds:datastoreItem xmlns:ds="http://schemas.openxmlformats.org/officeDocument/2006/customXml" ds:itemID="{9429046C-76E1-488B-A773-97C0D0C5C6EB}">
  <ds:schemaRefs/>
</ds:datastoreItem>
</file>

<file path=customXml/itemProps110.xml><?xml version="1.0" encoding="utf-8"?>
<ds:datastoreItem xmlns:ds="http://schemas.openxmlformats.org/officeDocument/2006/customXml" ds:itemID="{4FB44A20-CD2D-4AAA-B456-4428D70C9184}">
  <ds:schemaRefs/>
</ds:datastoreItem>
</file>

<file path=customXml/itemProps111.xml><?xml version="1.0" encoding="utf-8"?>
<ds:datastoreItem xmlns:ds="http://schemas.openxmlformats.org/officeDocument/2006/customXml" ds:itemID="{6C11BDDF-562D-4C29-A67A-2F0C9909A67B}">
  <ds:schemaRefs/>
</ds:datastoreItem>
</file>

<file path=customXml/itemProps112.xml><?xml version="1.0" encoding="utf-8"?>
<ds:datastoreItem xmlns:ds="http://schemas.openxmlformats.org/officeDocument/2006/customXml" ds:itemID="{99263EF7-E439-4BDE-84C9-BF85E581491C}">
  <ds:schemaRefs/>
</ds:datastoreItem>
</file>

<file path=customXml/itemProps113.xml><?xml version="1.0" encoding="utf-8"?>
<ds:datastoreItem xmlns:ds="http://schemas.openxmlformats.org/officeDocument/2006/customXml" ds:itemID="{21F0F3ED-9EF7-4C7A-BDBE-8A90EE5F439F}">
  <ds:schemaRefs/>
</ds:datastoreItem>
</file>

<file path=customXml/itemProps114.xml><?xml version="1.0" encoding="utf-8"?>
<ds:datastoreItem xmlns:ds="http://schemas.openxmlformats.org/officeDocument/2006/customXml" ds:itemID="{A5F63BC6-7162-4B29-9F66-6F15BF9B85CA}">
  <ds:schemaRefs/>
</ds:datastoreItem>
</file>

<file path=customXml/itemProps115.xml><?xml version="1.0" encoding="utf-8"?>
<ds:datastoreItem xmlns:ds="http://schemas.openxmlformats.org/officeDocument/2006/customXml" ds:itemID="{6EEE7BB9-9CD7-4054-8D9D-E1A4DB0F1A3A}">
  <ds:schemaRefs/>
</ds:datastoreItem>
</file>

<file path=customXml/itemProps116.xml><?xml version="1.0" encoding="utf-8"?>
<ds:datastoreItem xmlns:ds="http://schemas.openxmlformats.org/officeDocument/2006/customXml" ds:itemID="{8C290C58-6E44-41ED-9CBE-BCFF966D6D3F}">
  <ds:schemaRefs/>
</ds:datastoreItem>
</file>

<file path=customXml/itemProps117.xml><?xml version="1.0" encoding="utf-8"?>
<ds:datastoreItem xmlns:ds="http://schemas.openxmlformats.org/officeDocument/2006/customXml" ds:itemID="{F187C36B-33A6-40D0-8B46-D5AC2BC0CC14}">
  <ds:schemaRefs/>
</ds:datastoreItem>
</file>

<file path=customXml/itemProps118.xml><?xml version="1.0" encoding="utf-8"?>
<ds:datastoreItem xmlns:ds="http://schemas.openxmlformats.org/officeDocument/2006/customXml" ds:itemID="{31B71A05-EEF4-497F-B1EE-C211CB642CB2}">
  <ds:schemaRefs/>
</ds:datastoreItem>
</file>

<file path=customXml/itemProps119.xml><?xml version="1.0" encoding="utf-8"?>
<ds:datastoreItem xmlns:ds="http://schemas.openxmlformats.org/officeDocument/2006/customXml" ds:itemID="{3A85C3CB-0ADE-4962-A645-5345A7D4C708}">
  <ds:schemaRefs/>
</ds:datastoreItem>
</file>

<file path=customXml/itemProps12.xml><?xml version="1.0" encoding="utf-8"?>
<ds:datastoreItem xmlns:ds="http://schemas.openxmlformats.org/officeDocument/2006/customXml" ds:itemID="{D13D66A3-B9AF-4741-847C-12473AD20F1A}">
  <ds:schemaRefs/>
</ds:datastoreItem>
</file>

<file path=customXml/itemProps120.xml><?xml version="1.0" encoding="utf-8"?>
<ds:datastoreItem xmlns:ds="http://schemas.openxmlformats.org/officeDocument/2006/customXml" ds:itemID="{523215B7-5462-4B64-853F-B9FCC387D5A9}">
  <ds:schemaRefs/>
</ds:datastoreItem>
</file>

<file path=customXml/itemProps121.xml><?xml version="1.0" encoding="utf-8"?>
<ds:datastoreItem xmlns:ds="http://schemas.openxmlformats.org/officeDocument/2006/customXml" ds:itemID="{AC0474FE-035C-406D-BE28-4B9B199CD5BA}">
  <ds:schemaRefs/>
</ds:datastoreItem>
</file>

<file path=customXml/itemProps122.xml><?xml version="1.0" encoding="utf-8"?>
<ds:datastoreItem xmlns:ds="http://schemas.openxmlformats.org/officeDocument/2006/customXml" ds:itemID="{564E1B33-3512-4528-A2CE-BB3F6450A720}">
  <ds:schemaRefs/>
</ds:datastoreItem>
</file>

<file path=customXml/itemProps123.xml><?xml version="1.0" encoding="utf-8"?>
<ds:datastoreItem xmlns:ds="http://schemas.openxmlformats.org/officeDocument/2006/customXml" ds:itemID="{CA66EBFD-A97F-4FE7-9EBE-A90A513EF4DD}">
  <ds:schemaRefs/>
</ds:datastoreItem>
</file>

<file path=customXml/itemProps124.xml><?xml version="1.0" encoding="utf-8"?>
<ds:datastoreItem xmlns:ds="http://schemas.openxmlformats.org/officeDocument/2006/customXml" ds:itemID="{D694ACFA-38AF-4761-8974-DFE33F6FBEF4}">
  <ds:schemaRefs/>
</ds:datastoreItem>
</file>

<file path=customXml/itemProps125.xml><?xml version="1.0" encoding="utf-8"?>
<ds:datastoreItem xmlns:ds="http://schemas.openxmlformats.org/officeDocument/2006/customXml" ds:itemID="{5C128D3A-914F-45C9-AD50-4E609771E098}">
  <ds:schemaRefs/>
</ds:datastoreItem>
</file>

<file path=customXml/itemProps126.xml><?xml version="1.0" encoding="utf-8"?>
<ds:datastoreItem xmlns:ds="http://schemas.openxmlformats.org/officeDocument/2006/customXml" ds:itemID="{78143E50-4C79-4BF0-AA55-73BEBD9A9052}">
  <ds:schemaRefs/>
</ds:datastoreItem>
</file>

<file path=customXml/itemProps127.xml><?xml version="1.0" encoding="utf-8"?>
<ds:datastoreItem xmlns:ds="http://schemas.openxmlformats.org/officeDocument/2006/customXml" ds:itemID="{F312A9C2-AF59-43F5-8776-ECC200F6FE5C}">
  <ds:schemaRefs/>
</ds:datastoreItem>
</file>

<file path=customXml/itemProps128.xml><?xml version="1.0" encoding="utf-8"?>
<ds:datastoreItem xmlns:ds="http://schemas.openxmlformats.org/officeDocument/2006/customXml" ds:itemID="{B0C5B5AD-B0A0-4FFE-95D2-E782CC975CFD}">
  <ds:schemaRefs/>
</ds:datastoreItem>
</file>

<file path=customXml/itemProps129.xml><?xml version="1.0" encoding="utf-8"?>
<ds:datastoreItem xmlns:ds="http://schemas.openxmlformats.org/officeDocument/2006/customXml" ds:itemID="{C9C2A5DF-19D8-4DAF-B456-147360CAA41E}">
  <ds:schemaRefs/>
</ds:datastoreItem>
</file>

<file path=customXml/itemProps13.xml><?xml version="1.0" encoding="utf-8"?>
<ds:datastoreItem xmlns:ds="http://schemas.openxmlformats.org/officeDocument/2006/customXml" ds:itemID="{EC2DE182-9190-495B-8864-25F26AC7B72A}">
  <ds:schemaRefs/>
</ds:datastoreItem>
</file>

<file path=customXml/itemProps130.xml><?xml version="1.0" encoding="utf-8"?>
<ds:datastoreItem xmlns:ds="http://schemas.openxmlformats.org/officeDocument/2006/customXml" ds:itemID="{D0F98098-76F9-4696-8F4A-6B1D8030F5E0}">
  <ds:schemaRefs/>
</ds:datastoreItem>
</file>

<file path=customXml/itemProps131.xml><?xml version="1.0" encoding="utf-8"?>
<ds:datastoreItem xmlns:ds="http://schemas.openxmlformats.org/officeDocument/2006/customXml" ds:itemID="{C4DD6F31-28B2-4262-9434-E632D3C4032A}">
  <ds:schemaRefs/>
</ds:datastoreItem>
</file>

<file path=customXml/itemProps132.xml><?xml version="1.0" encoding="utf-8"?>
<ds:datastoreItem xmlns:ds="http://schemas.openxmlformats.org/officeDocument/2006/customXml" ds:itemID="{15517F71-38CB-431F-828F-8C0921CF6840}">
  <ds:schemaRefs/>
</ds:datastoreItem>
</file>

<file path=customXml/itemProps133.xml><?xml version="1.0" encoding="utf-8"?>
<ds:datastoreItem xmlns:ds="http://schemas.openxmlformats.org/officeDocument/2006/customXml" ds:itemID="{E6B50E3A-3EA7-438B-AF94-6F2A2AC97972}">
  <ds:schemaRefs/>
</ds:datastoreItem>
</file>

<file path=customXml/itemProps134.xml><?xml version="1.0" encoding="utf-8"?>
<ds:datastoreItem xmlns:ds="http://schemas.openxmlformats.org/officeDocument/2006/customXml" ds:itemID="{D6736011-94CF-4C7C-B6E5-E84DE8705984}">
  <ds:schemaRefs/>
</ds:datastoreItem>
</file>

<file path=customXml/itemProps135.xml><?xml version="1.0" encoding="utf-8"?>
<ds:datastoreItem xmlns:ds="http://schemas.openxmlformats.org/officeDocument/2006/customXml" ds:itemID="{31FCB53E-C14C-402C-9846-9E97B777C7D4}">
  <ds:schemaRefs/>
</ds:datastoreItem>
</file>

<file path=customXml/itemProps136.xml><?xml version="1.0" encoding="utf-8"?>
<ds:datastoreItem xmlns:ds="http://schemas.openxmlformats.org/officeDocument/2006/customXml" ds:itemID="{3F3283BE-6E34-480A-BD4D-1C170FB70866}">
  <ds:schemaRefs/>
</ds:datastoreItem>
</file>

<file path=customXml/itemProps137.xml><?xml version="1.0" encoding="utf-8"?>
<ds:datastoreItem xmlns:ds="http://schemas.openxmlformats.org/officeDocument/2006/customXml" ds:itemID="{5EB58E3D-BC1D-473E-8119-1B49554065A5}">
  <ds:schemaRefs/>
</ds:datastoreItem>
</file>

<file path=customXml/itemProps138.xml><?xml version="1.0" encoding="utf-8"?>
<ds:datastoreItem xmlns:ds="http://schemas.openxmlformats.org/officeDocument/2006/customXml" ds:itemID="{4AC5878A-8997-49FC-9A11-0C067C0FF481}">
  <ds:schemaRefs/>
</ds:datastoreItem>
</file>

<file path=customXml/itemProps139.xml><?xml version="1.0" encoding="utf-8"?>
<ds:datastoreItem xmlns:ds="http://schemas.openxmlformats.org/officeDocument/2006/customXml" ds:itemID="{066FEE81-681C-4267-ABE3-B54F166D8E1B}">
  <ds:schemaRefs/>
</ds:datastoreItem>
</file>

<file path=customXml/itemProps14.xml><?xml version="1.0" encoding="utf-8"?>
<ds:datastoreItem xmlns:ds="http://schemas.openxmlformats.org/officeDocument/2006/customXml" ds:itemID="{03294E6C-692C-4ACE-97DB-A1BA07F49B37}">
  <ds:schemaRefs/>
</ds:datastoreItem>
</file>

<file path=customXml/itemProps140.xml><?xml version="1.0" encoding="utf-8"?>
<ds:datastoreItem xmlns:ds="http://schemas.openxmlformats.org/officeDocument/2006/customXml" ds:itemID="{6CDEE0A2-58DD-4918-B8EA-E28A0E99EAE9}">
  <ds:schemaRefs/>
</ds:datastoreItem>
</file>

<file path=customXml/itemProps141.xml><?xml version="1.0" encoding="utf-8"?>
<ds:datastoreItem xmlns:ds="http://schemas.openxmlformats.org/officeDocument/2006/customXml" ds:itemID="{BAC61B15-F084-4459-AE5A-2AD30808ECC7}">
  <ds:schemaRefs/>
</ds:datastoreItem>
</file>

<file path=customXml/itemProps15.xml><?xml version="1.0" encoding="utf-8"?>
<ds:datastoreItem xmlns:ds="http://schemas.openxmlformats.org/officeDocument/2006/customXml" ds:itemID="{F8694D6F-FA12-4217-92B6-5ECACA69FF30}">
  <ds:schemaRefs/>
</ds:datastoreItem>
</file>

<file path=customXml/itemProps16.xml><?xml version="1.0" encoding="utf-8"?>
<ds:datastoreItem xmlns:ds="http://schemas.openxmlformats.org/officeDocument/2006/customXml" ds:itemID="{4519A74F-001E-45BA-B622-0886D6A19343}">
  <ds:schemaRefs/>
</ds:datastoreItem>
</file>

<file path=customXml/itemProps17.xml><?xml version="1.0" encoding="utf-8"?>
<ds:datastoreItem xmlns:ds="http://schemas.openxmlformats.org/officeDocument/2006/customXml" ds:itemID="{F5FC88EE-9F17-4208-B6C4-6B225EA56E0F}">
  <ds:schemaRefs/>
</ds:datastoreItem>
</file>

<file path=customXml/itemProps18.xml><?xml version="1.0" encoding="utf-8"?>
<ds:datastoreItem xmlns:ds="http://schemas.openxmlformats.org/officeDocument/2006/customXml" ds:itemID="{56B3E355-83D8-4335-9B8A-75A847BC0D6C}">
  <ds:schemaRefs/>
</ds:datastoreItem>
</file>

<file path=customXml/itemProps19.xml><?xml version="1.0" encoding="utf-8"?>
<ds:datastoreItem xmlns:ds="http://schemas.openxmlformats.org/officeDocument/2006/customXml" ds:itemID="{B8F0DA62-305E-4BB5-8746-085F688BAB90}">
  <ds:schemaRefs/>
</ds:datastoreItem>
</file>

<file path=customXml/itemProps2.xml><?xml version="1.0" encoding="utf-8"?>
<ds:datastoreItem xmlns:ds="http://schemas.openxmlformats.org/officeDocument/2006/customXml" ds:itemID="{EDCD0334-B28F-4D10-94C2-02AE482FC393}">
  <ds:schemaRefs/>
</ds:datastoreItem>
</file>

<file path=customXml/itemProps20.xml><?xml version="1.0" encoding="utf-8"?>
<ds:datastoreItem xmlns:ds="http://schemas.openxmlformats.org/officeDocument/2006/customXml" ds:itemID="{4D11DCC4-CFD2-410A-BAB9-C95CB8EE8780}">
  <ds:schemaRefs/>
</ds:datastoreItem>
</file>

<file path=customXml/itemProps21.xml><?xml version="1.0" encoding="utf-8"?>
<ds:datastoreItem xmlns:ds="http://schemas.openxmlformats.org/officeDocument/2006/customXml" ds:itemID="{D82AF23B-7E5E-49B0-8426-14577886B607}">
  <ds:schemaRefs/>
</ds:datastoreItem>
</file>

<file path=customXml/itemProps22.xml><?xml version="1.0" encoding="utf-8"?>
<ds:datastoreItem xmlns:ds="http://schemas.openxmlformats.org/officeDocument/2006/customXml" ds:itemID="{43F8E155-5F01-468A-B7E1-C1968B113BBB}">
  <ds:schemaRefs/>
</ds:datastoreItem>
</file>

<file path=customXml/itemProps23.xml><?xml version="1.0" encoding="utf-8"?>
<ds:datastoreItem xmlns:ds="http://schemas.openxmlformats.org/officeDocument/2006/customXml" ds:itemID="{4008120B-B941-4CFB-8BB3-A648340767AA}">
  <ds:schemaRefs/>
</ds:datastoreItem>
</file>

<file path=customXml/itemProps24.xml><?xml version="1.0" encoding="utf-8"?>
<ds:datastoreItem xmlns:ds="http://schemas.openxmlformats.org/officeDocument/2006/customXml" ds:itemID="{F167C832-5E54-4C95-96EC-A8CD6ECD6374}">
  <ds:schemaRefs/>
</ds:datastoreItem>
</file>

<file path=customXml/itemProps25.xml><?xml version="1.0" encoding="utf-8"?>
<ds:datastoreItem xmlns:ds="http://schemas.openxmlformats.org/officeDocument/2006/customXml" ds:itemID="{C9C2B1D9-36DF-46CE-AABF-12F93271BD00}">
  <ds:schemaRefs/>
</ds:datastoreItem>
</file>

<file path=customXml/itemProps26.xml><?xml version="1.0" encoding="utf-8"?>
<ds:datastoreItem xmlns:ds="http://schemas.openxmlformats.org/officeDocument/2006/customXml" ds:itemID="{20805C90-4E92-470F-A2DF-BADF8B5C4EFD}">
  <ds:schemaRefs/>
</ds:datastoreItem>
</file>

<file path=customXml/itemProps27.xml><?xml version="1.0" encoding="utf-8"?>
<ds:datastoreItem xmlns:ds="http://schemas.openxmlformats.org/officeDocument/2006/customXml" ds:itemID="{1707FB8A-0B85-4AD0-B4E7-4236D48506E9}">
  <ds:schemaRefs/>
</ds:datastoreItem>
</file>

<file path=customXml/itemProps28.xml><?xml version="1.0" encoding="utf-8"?>
<ds:datastoreItem xmlns:ds="http://schemas.openxmlformats.org/officeDocument/2006/customXml" ds:itemID="{E17F21BA-1C28-46CC-9F71-E4ABDEF0BB89}">
  <ds:schemaRefs/>
</ds:datastoreItem>
</file>

<file path=customXml/itemProps29.xml><?xml version="1.0" encoding="utf-8"?>
<ds:datastoreItem xmlns:ds="http://schemas.openxmlformats.org/officeDocument/2006/customXml" ds:itemID="{8C2F0539-D8A4-48E5-889A-170678C0F522}">
  <ds:schemaRefs/>
</ds:datastoreItem>
</file>

<file path=customXml/itemProps3.xml><?xml version="1.0" encoding="utf-8"?>
<ds:datastoreItem xmlns:ds="http://schemas.openxmlformats.org/officeDocument/2006/customXml" ds:itemID="{3A0897AE-6283-48BC-89D0-6B151D90E14C}">
  <ds:schemaRefs/>
</ds:datastoreItem>
</file>

<file path=customXml/itemProps30.xml><?xml version="1.0" encoding="utf-8"?>
<ds:datastoreItem xmlns:ds="http://schemas.openxmlformats.org/officeDocument/2006/customXml" ds:itemID="{9DBA31EE-75F3-4A7C-9704-34E7E3F0DA24}">
  <ds:schemaRefs/>
</ds:datastoreItem>
</file>

<file path=customXml/itemProps31.xml><?xml version="1.0" encoding="utf-8"?>
<ds:datastoreItem xmlns:ds="http://schemas.openxmlformats.org/officeDocument/2006/customXml" ds:itemID="{1C36C52E-F727-4974-9D8C-0CBFAC395474}">
  <ds:schemaRefs/>
</ds:datastoreItem>
</file>

<file path=customXml/itemProps32.xml><?xml version="1.0" encoding="utf-8"?>
<ds:datastoreItem xmlns:ds="http://schemas.openxmlformats.org/officeDocument/2006/customXml" ds:itemID="{6C04DC90-1E60-45AB-B1A1-10776BCA136F}">
  <ds:schemaRefs/>
</ds:datastoreItem>
</file>

<file path=customXml/itemProps33.xml><?xml version="1.0" encoding="utf-8"?>
<ds:datastoreItem xmlns:ds="http://schemas.openxmlformats.org/officeDocument/2006/customXml" ds:itemID="{89670F21-8B23-4157-A68F-0142FC79AA6D}">
  <ds:schemaRefs/>
</ds:datastoreItem>
</file>

<file path=customXml/itemProps34.xml><?xml version="1.0" encoding="utf-8"?>
<ds:datastoreItem xmlns:ds="http://schemas.openxmlformats.org/officeDocument/2006/customXml" ds:itemID="{44001204-883A-4442-AD18-50A8B469A8C8}">
  <ds:schemaRefs/>
</ds:datastoreItem>
</file>

<file path=customXml/itemProps35.xml><?xml version="1.0" encoding="utf-8"?>
<ds:datastoreItem xmlns:ds="http://schemas.openxmlformats.org/officeDocument/2006/customXml" ds:itemID="{48D826C6-9568-42AB-96DD-16F65D25D024}">
  <ds:schemaRefs/>
</ds:datastoreItem>
</file>

<file path=customXml/itemProps36.xml><?xml version="1.0" encoding="utf-8"?>
<ds:datastoreItem xmlns:ds="http://schemas.openxmlformats.org/officeDocument/2006/customXml" ds:itemID="{986CA426-17D1-48BC-BDEE-D5ACD60A5DF5}">
  <ds:schemaRefs/>
</ds:datastoreItem>
</file>

<file path=customXml/itemProps37.xml><?xml version="1.0" encoding="utf-8"?>
<ds:datastoreItem xmlns:ds="http://schemas.openxmlformats.org/officeDocument/2006/customXml" ds:itemID="{4EBF0E0A-B266-4A07-9454-706A0887F8DD}">
  <ds:schemaRefs/>
</ds:datastoreItem>
</file>

<file path=customXml/itemProps38.xml><?xml version="1.0" encoding="utf-8"?>
<ds:datastoreItem xmlns:ds="http://schemas.openxmlformats.org/officeDocument/2006/customXml" ds:itemID="{C397B4DC-90E6-4E49-A2EE-F714129C5C32}">
  <ds:schemaRefs/>
</ds:datastoreItem>
</file>

<file path=customXml/itemProps39.xml><?xml version="1.0" encoding="utf-8"?>
<ds:datastoreItem xmlns:ds="http://schemas.openxmlformats.org/officeDocument/2006/customXml" ds:itemID="{A5F90DB9-A2F4-41FC-9BA0-44C96888DE4F}">
  <ds:schemaRefs/>
</ds:datastoreItem>
</file>

<file path=customXml/itemProps4.xml><?xml version="1.0" encoding="utf-8"?>
<ds:datastoreItem xmlns:ds="http://schemas.openxmlformats.org/officeDocument/2006/customXml" ds:itemID="{D5BFCAAE-9AB3-4912-85D2-5A00A33B7D85}">
  <ds:schemaRefs/>
</ds:datastoreItem>
</file>

<file path=customXml/itemProps40.xml><?xml version="1.0" encoding="utf-8"?>
<ds:datastoreItem xmlns:ds="http://schemas.openxmlformats.org/officeDocument/2006/customXml" ds:itemID="{F2688258-5E3C-4EB5-AE87-25B8652B56F1}">
  <ds:schemaRefs/>
</ds:datastoreItem>
</file>

<file path=customXml/itemProps41.xml><?xml version="1.0" encoding="utf-8"?>
<ds:datastoreItem xmlns:ds="http://schemas.openxmlformats.org/officeDocument/2006/customXml" ds:itemID="{F26815B1-B9E8-460F-AEE3-2972C6AA548D}">
  <ds:schemaRefs/>
</ds:datastoreItem>
</file>

<file path=customXml/itemProps42.xml><?xml version="1.0" encoding="utf-8"?>
<ds:datastoreItem xmlns:ds="http://schemas.openxmlformats.org/officeDocument/2006/customXml" ds:itemID="{3A28B464-FE7C-43B1-968D-C0F8D38AC031}">
  <ds:schemaRefs/>
</ds:datastoreItem>
</file>

<file path=customXml/itemProps43.xml><?xml version="1.0" encoding="utf-8"?>
<ds:datastoreItem xmlns:ds="http://schemas.openxmlformats.org/officeDocument/2006/customXml" ds:itemID="{04E79895-D85F-49AA-BE15-A3054570B828}">
  <ds:schemaRefs/>
</ds:datastoreItem>
</file>

<file path=customXml/itemProps44.xml><?xml version="1.0" encoding="utf-8"?>
<ds:datastoreItem xmlns:ds="http://schemas.openxmlformats.org/officeDocument/2006/customXml" ds:itemID="{9590A276-4041-47FC-B202-83AD7EBB3F0E}">
  <ds:schemaRefs/>
</ds:datastoreItem>
</file>

<file path=customXml/itemProps45.xml><?xml version="1.0" encoding="utf-8"?>
<ds:datastoreItem xmlns:ds="http://schemas.openxmlformats.org/officeDocument/2006/customXml" ds:itemID="{EF266EC4-F4AE-4758-91EE-E040F82BD7D5}">
  <ds:schemaRefs/>
</ds:datastoreItem>
</file>

<file path=customXml/itemProps46.xml><?xml version="1.0" encoding="utf-8"?>
<ds:datastoreItem xmlns:ds="http://schemas.openxmlformats.org/officeDocument/2006/customXml" ds:itemID="{347D00F2-588B-4FF6-B0C0-4C498C698346}">
  <ds:schemaRefs/>
</ds:datastoreItem>
</file>

<file path=customXml/itemProps47.xml><?xml version="1.0" encoding="utf-8"?>
<ds:datastoreItem xmlns:ds="http://schemas.openxmlformats.org/officeDocument/2006/customXml" ds:itemID="{5D2CDD48-E191-4CA8-BA5B-F921699AD8F9}">
  <ds:schemaRefs/>
</ds:datastoreItem>
</file>

<file path=customXml/itemProps48.xml><?xml version="1.0" encoding="utf-8"?>
<ds:datastoreItem xmlns:ds="http://schemas.openxmlformats.org/officeDocument/2006/customXml" ds:itemID="{8FF1B8EA-E6F7-4C55-BAB0-19EA74ADAA16}">
  <ds:schemaRefs/>
</ds:datastoreItem>
</file>

<file path=customXml/itemProps49.xml><?xml version="1.0" encoding="utf-8"?>
<ds:datastoreItem xmlns:ds="http://schemas.openxmlformats.org/officeDocument/2006/customXml" ds:itemID="{77CD60EA-FF43-42EF-BB7E-A2B9D892E248}">
  <ds:schemaRefs/>
</ds:datastoreItem>
</file>

<file path=customXml/itemProps5.xml><?xml version="1.0" encoding="utf-8"?>
<ds:datastoreItem xmlns:ds="http://schemas.openxmlformats.org/officeDocument/2006/customXml" ds:itemID="{F757AA87-7A76-4208-94D6-087EE17904B4}">
  <ds:schemaRefs/>
</ds:datastoreItem>
</file>

<file path=customXml/itemProps50.xml><?xml version="1.0" encoding="utf-8"?>
<ds:datastoreItem xmlns:ds="http://schemas.openxmlformats.org/officeDocument/2006/customXml" ds:itemID="{6898E943-278E-4C6A-BA6A-C60FCD52D4C3}">
  <ds:schemaRefs/>
</ds:datastoreItem>
</file>

<file path=customXml/itemProps51.xml><?xml version="1.0" encoding="utf-8"?>
<ds:datastoreItem xmlns:ds="http://schemas.openxmlformats.org/officeDocument/2006/customXml" ds:itemID="{8D016411-BEFF-4606-83FE-7C47A60B020D}">
  <ds:schemaRefs/>
</ds:datastoreItem>
</file>

<file path=customXml/itemProps52.xml><?xml version="1.0" encoding="utf-8"?>
<ds:datastoreItem xmlns:ds="http://schemas.openxmlformats.org/officeDocument/2006/customXml" ds:itemID="{A6FAEF20-B02A-483C-BAA1-00A5916AA069}">
  <ds:schemaRefs/>
</ds:datastoreItem>
</file>

<file path=customXml/itemProps53.xml><?xml version="1.0" encoding="utf-8"?>
<ds:datastoreItem xmlns:ds="http://schemas.openxmlformats.org/officeDocument/2006/customXml" ds:itemID="{932006A8-2214-4F25-9C8F-FCDA806F37A0}">
  <ds:schemaRefs/>
</ds:datastoreItem>
</file>

<file path=customXml/itemProps54.xml><?xml version="1.0" encoding="utf-8"?>
<ds:datastoreItem xmlns:ds="http://schemas.openxmlformats.org/officeDocument/2006/customXml" ds:itemID="{DBDEAC2C-0F31-4AB6-B1B4-75A246DF47CD}">
  <ds:schemaRefs/>
</ds:datastoreItem>
</file>

<file path=customXml/itemProps55.xml><?xml version="1.0" encoding="utf-8"?>
<ds:datastoreItem xmlns:ds="http://schemas.openxmlformats.org/officeDocument/2006/customXml" ds:itemID="{6F315C46-34B8-41DB-8406-EBAAF0DC1011}">
  <ds:schemaRefs/>
</ds:datastoreItem>
</file>

<file path=customXml/itemProps56.xml><?xml version="1.0" encoding="utf-8"?>
<ds:datastoreItem xmlns:ds="http://schemas.openxmlformats.org/officeDocument/2006/customXml" ds:itemID="{364F6880-04B2-4425-ACF2-1539585D5CA1}">
  <ds:schemaRefs/>
</ds:datastoreItem>
</file>

<file path=customXml/itemProps57.xml><?xml version="1.0" encoding="utf-8"?>
<ds:datastoreItem xmlns:ds="http://schemas.openxmlformats.org/officeDocument/2006/customXml" ds:itemID="{4297A9A9-002D-4A96-8E87-D985F479553B}">
  <ds:schemaRefs/>
</ds:datastoreItem>
</file>

<file path=customXml/itemProps58.xml><?xml version="1.0" encoding="utf-8"?>
<ds:datastoreItem xmlns:ds="http://schemas.openxmlformats.org/officeDocument/2006/customXml" ds:itemID="{1799448D-847B-441C-A6A1-421AD9513726}">
  <ds:schemaRefs/>
</ds:datastoreItem>
</file>

<file path=customXml/itemProps59.xml><?xml version="1.0" encoding="utf-8"?>
<ds:datastoreItem xmlns:ds="http://schemas.openxmlformats.org/officeDocument/2006/customXml" ds:itemID="{FB4422EA-DBCD-4EFF-B50E-DF7ED45BCC4C}">
  <ds:schemaRefs/>
</ds:datastoreItem>
</file>

<file path=customXml/itemProps6.xml><?xml version="1.0" encoding="utf-8"?>
<ds:datastoreItem xmlns:ds="http://schemas.openxmlformats.org/officeDocument/2006/customXml" ds:itemID="{3F6AA173-3DF9-4B36-87AF-01A27F9E495D}">
  <ds:schemaRefs/>
</ds:datastoreItem>
</file>

<file path=customXml/itemProps60.xml><?xml version="1.0" encoding="utf-8"?>
<ds:datastoreItem xmlns:ds="http://schemas.openxmlformats.org/officeDocument/2006/customXml" ds:itemID="{01B0ECF4-8635-49D2-B4EF-A191C5696A4D}">
  <ds:schemaRefs/>
</ds:datastoreItem>
</file>

<file path=customXml/itemProps61.xml><?xml version="1.0" encoding="utf-8"?>
<ds:datastoreItem xmlns:ds="http://schemas.openxmlformats.org/officeDocument/2006/customXml" ds:itemID="{AD072DB1-D3B5-405A-AF4C-4AF9C4C1979F}">
  <ds:schemaRefs/>
</ds:datastoreItem>
</file>

<file path=customXml/itemProps62.xml><?xml version="1.0" encoding="utf-8"?>
<ds:datastoreItem xmlns:ds="http://schemas.openxmlformats.org/officeDocument/2006/customXml" ds:itemID="{F1D131AD-28C3-4A59-A788-0FAE14C73FFB}">
  <ds:schemaRefs/>
</ds:datastoreItem>
</file>

<file path=customXml/itemProps63.xml><?xml version="1.0" encoding="utf-8"?>
<ds:datastoreItem xmlns:ds="http://schemas.openxmlformats.org/officeDocument/2006/customXml" ds:itemID="{9427A067-D028-4377-B25A-45E55DEE847E}">
  <ds:schemaRefs/>
</ds:datastoreItem>
</file>

<file path=customXml/itemProps64.xml><?xml version="1.0" encoding="utf-8"?>
<ds:datastoreItem xmlns:ds="http://schemas.openxmlformats.org/officeDocument/2006/customXml" ds:itemID="{AF83318F-86C3-453D-8DD0-8E025106E0FC}">
  <ds:schemaRefs/>
</ds:datastoreItem>
</file>

<file path=customXml/itemProps65.xml><?xml version="1.0" encoding="utf-8"?>
<ds:datastoreItem xmlns:ds="http://schemas.openxmlformats.org/officeDocument/2006/customXml" ds:itemID="{EF156F4C-5A4D-48C7-8D3A-A2B2267CB819}">
  <ds:schemaRefs/>
</ds:datastoreItem>
</file>

<file path=customXml/itemProps66.xml><?xml version="1.0" encoding="utf-8"?>
<ds:datastoreItem xmlns:ds="http://schemas.openxmlformats.org/officeDocument/2006/customXml" ds:itemID="{2DD619B6-A1B1-45CB-80C7-38D671A7E101}">
  <ds:schemaRefs/>
</ds:datastoreItem>
</file>

<file path=customXml/itemProps67.xml><?xml version="1.0" encoding="utf-8"?>
<ds:datastoreItem xmlns:ds="http://schemas.openxmlformats.org/officeDocument/2006/customXml" ds:itemID="{69CA62A6-F444-4554-8CCB-8E6557D37E8F}">
  <ds:schemaRefs/>
</ds:datastoreItem>
</file>

<file path=customXml/itemProps68.xml><?xml version="1.0" encoding="utf-8"?>
<ds:datastoreItem xmlns:ds="http://schemas.openxmlformats.org/officeDocument/2006/customXml" ds:itemID="{0596746F-0679-4C4B-96E4-51849D12A50A}">
  <ds:schemaRefs/>
</ds:datastoreItem>
</file>

<file path=customXml/itemProps69.xml><?xml version="1.0" encoding="utf-8"?>
<ds:datastoreItem xmlns:ds="http://schemas.openxmlformats.org/officeDocument/2006/customXml" ds:itemID="{DB871977-737D-423B-B484-8C5A2FA9609C}">
  <ds:schemaRefs/>
</ds:datastoreItem>
</file>

<file path=customXml/itemProps7.xml><?xml version="1.0" encoding="utf-8"?>
<ds:datastoreItem xmlns:ds="http://schemas.openxmlformats.org/officeDocument/2006/customXml" ds:itemID="{6A709D14-FDAA-428E-A978-FABE30EA7DA1}">
  <ds:schemaRefs/>
</ds:datastoreItem>
</file>

<file path=customXml/itemProps70.xml><?xml version="1.0" encoding="utf-8"?>
<ds:datastoreItem xmlns:ds="http://schemas.openxmlformats.org/officeDocument/2006/customXml" ds:itemID="{2E137CC7-5C93-4648-91DB-5B38829AF3F0}">
  <ds:schemaRefs/>
</ds:datastoreItem>
</file>

<file path=customXml/itemProps71.xml><?xml version="1.0" encoding="utf-8"?>
<ds:datastoreItem xmlns:ds="http://schemas.openxmlformats.org/officeDocument/2006/customXml" ds:itemID="{8499B4E3-68AC-4583-8F7C-EDC8B037DCA2}">
  <ds:schemaRefs/>
</ds:datastoreItem>
</file>

<file path=customXml/itemProps72.xml><?xml version="1.0" encoding="utf-8"?>
<ds:datastoreItem xmlns:ds="http://schemas.openxmlformats.org/officeDocument/2006/customXml" ds:itemID="{76F0A0CD-61E0-4218-8C2C-53FF9915B1A0}">
  <ds:schemaRefs/>
</ds:datastoreItem>
</file>

<file path=customXml/itemProps73.xml><?xml version="1.0" encoding="utf-8"?>
<ds:datastoreItem xmlns:ds="http://schemas.openxmlformats.org/officeDocument/2006/customXml" ds:itemID="{E31673EB-9D49-456B-A62E-22C1662EAA3A}">
  <ds:schemaRefs/>
</ds:datastoreItem>
</file>

<file path=customXml/itemProps74.xml><?xml version="1.0" encoding="utf-8"?>
<ds:datastoreItem xmlns:ds="http://schemas.openxmlformats.org/officeDocument/2006/customXml" ds:itemID="{F1B1B6EB-D93F-442B-8DC8-C641D97BCCF1}">
  <ds:schemaRefs/>
</ds:datastoreItem>
</file>

<file path=customXml/itemProps75.xml><?xml version="1.0" encoding="utf-8"?>
<ds:datastoreItem xmlns:ds="http://schemas.openxmlformats.org/officeDocument/2006/customXml" ds:itemID="{C4357A10-C77F-4FAA-8DDB-49B44FA11AB2}">
  <ds:schemaRefs/>
</ds:datastoreItem>
</file>

<file path=customXml/itemProps76.xml><?xml version="1.0" encoding="utf-8"?>
<ds:datastoreItem xmlns:ds="http://schemas.openxmlformats.org/officeDocument/2006/customXml" ds:itemID="{24EE338D-F9BE-4C6F-87CF-291016BF73E5}">
  <ds:schemaRefs/>
</ds:datastoreItem>
</file>

<file path=customXml/itemProps77.xml><?xml version="1.0" encoding="utf-8"?>
<ds:datastoreItem xmlns:ds="http://schemas.openxmlformats.org/officeDocument/2006/customXml" ds:itemID="{97D166DF-6219-4074-83BB-69DA1B771A60}">
  <ds:schemaRefs/>
</ds:datastoreItem>
</file>

<file path=customXml/itemProps78.xml><?xml version="1.0" encoding="utf-8"?>
<ds:datastoreItem xmlns:ds="http://schemas.openxmlformats.org/officeDocument/2006/customXml" ds:itemID="{863DB03A-6D5F-4617-BF74-26955F47E676}">
  <ds:schemaRefs/>
</ds:datastoreItem>
</file>

<file path=customXml/itemProps79.xml><?xml version="1.0" encoding="utf-8"?>
<ds:datastoreItem xmlns:ds="http://schemas.openxmlformats.org/officeDocument/2006/customXml" ds:itemID="{DF3E8A76-A239-4D61-A9F0-A736CB439901}">
  <ds:schemaRefs/>
</ds:datastoreItem>
</file>

<file path=customXml/itemProps8.xml><?xml version="1.0" encoding="utf-8"?>
<ds:datastoreItem xmlns:ds="http://schemas.openxmlformats.org/officeDocument/2006/customXml" ds:itemID="{9AFEFAFB-9B93-4A4F-BDEC-BA8B0690D085}">
  <ds:schemaRefs/>
</ds:datastoreItem>
</file>

<file path=customXml/itemProps80.xml><?xml version="1.0" encoding="utf-8"?>
<ds:datastoreItem xmlns:ds="http://schemas.openxmlformats.org/officeDocument/2006/customXml" ds:itemID="{DB2D4D04-C81E-443A-9DBE-12729506A7F3}">
  <ds:schemaRefs/>
</ds:datastoreItem>
</file>

<file path=customXml/itemProps81.xml><?xml version="1.0" encoding="utf-8"?>
<ds:datastoreItem xmlns:ds="http://schemas.openxmlformats.org/officeDocument/2006/customXml" ds:itemID="{7637BB93-BAD0-4FE4-8EF3-72FB126D2C2B}">
  <ds:schemaRefs/>
</ds:datastoreItem>
</file>

<file path=customXml/itemProps82.xml><?xml version="1.0" encoding="utf-8"?>
<ds:datastoreItem xmlns:ds="http://schemas.openxmlformats.org/officeDocument/2006/customXml" ds:itemID="{F05C456C-03A9-44B6-ACD1-E8EFDDA0DD0C}">
  <ds:schemaRefs/>
</ds:datastoreItem>
</file>

<file path=customXml/itemProps83.xml><?xml version="1.0" encoding="utf-8"?>
<ds:datastoreItem xmlns:ds="http://schemas.openxmlformats.org/officeDocument/2006/customXml" ds:itemID="{709722F7-824A-4B0E-88EB-C24805A914BE}">
  <ds:schemaRefs/>
</ds:datastoreItem>
</file>

<file path=customXml/itemProps84.xml><?xml version="1.0" encoding="utf-8"?>
<ds:datastoreItem xmlns:ds="http://schemas.openxmlformats.org/officeDocument/2006/customXml" ds:itemID="{7C983876-FBE5-4507-AAFA-8FF9F0B4796B}">
  <ds:schemaRefs/>
</ds:datastoreItem>
</file>

<file path=customXml/itemProps85.xml><?xml version="1.0" encoding="utf-8"?>
<ds:datastoreItem xmlns:ds="http://schemas.openxmlformats.org/officeDocument/2006/customXml" ds:itemID="{2E7170BC-FBCD-424D-8E99-A221DD4EF6FC}">
  <ds:schemaRefs/>
</ds:datastoreItem>
</file>

<file path=customXml/itemProps86.xml><?xml version="1.0" encoding="utf-8"?>
<ds:datastoreItem xmlns:ds="http://schemas.openxmlformats.org/officeDocument/2006/customXml" ds:itemID="{39CD636B-AC6A-474F-925C-880E892CEEC7}">
  <ds:schemaRefs/>
</ds:datastoreItem>
</file>

<file path=customXml/itemProps87.xml><?xml version="1.0" encoding="utf-8"?>
<ds:datastoreItem xmlns:ds="http://schemas.openxmlformats.org/officeDocument/2006/customXml" ds:itemID="{F197F4F2-8093-447C-B8AE-7C01CAE47281}">
  <ds:schemaRefs/>
</ds:datastoreItem>
</file>

<file path=customXml/itemProps88.xml><?xml version="1.0" encoding="utf-8"?>
<ds:datastoreItem xmlns:ds="http://schemas.openxmlformats.org/officeDocument/2006/customXml" ds:itemID="{54CDBF1E-34D5-41E5-9448-C587820363B1}">
  <ds:schemaRefs/>
</ds:datastoreItem>
</file>

<file path=customXml/itemProps89.xml><?xml version="1.0" encoding="utf-8"?>
<ds:datastoreItem xmlns:ds="http://schemas.openxmlformats.org/officeDocument/2006/customXml" ds:itemID="{0EAB3693-B3FF-45D6-BB9A-38C9A3BEB630}">
  <ds:schemaRefs/>
</ds:datastoreItem>
</file>

<file path=customXml/itemProps9.xml><?xml version="1.0" encoding="utf-8"?>
<ds:datastoreItem xmlns:ds="http://schemas.openxmlformats.org/officeDocument/2006/customXml" ds:itemID="{82C00D34-806B-46D4-9A37-3F3E028F6962}">
  <ds:schemaRefs/>
</ds:datastoreItem>
</file>

<file path=customXml/itemProps90.xml><?xml version="1.0" encoding="utf-8"?>
<ds:datastoreItem xmlns:ds="http://schemas.openxmlformats.org/officeDocument/2006/customXml" ds:itemID="{64D798C5-158A-44D3-AA4F-8D62114BB577}">
  <ds:schemaRefs/>
</ds:datastoreItem>
</file>

<file path=customXml/itemProps91.xml><?xml version="1.0" encoding="utf-8"?>
<ds:datastoreItem xmlns:ds="http://schemas.openxmlformats.org/officeDocument/2006/customXml" ds:itemID="{0C972B38-D099-4153-837C-B3F6032B2DB4}">
  <ds:schemaRefs/>
</ds:datastoreItem>
</file>

<file path=customXml/itemProps92.xml><?xml version="1.0" encoding="utf-8"?>
<ds:datastoreItem xmlns:ds="http://schemas.openxmlformats.org/officeDocument/2006/customXml" ds:itemID="{A6FF341B-4777-4C1B-812F-B0FFD64D6F63}">
  <ds:schemaRefs/>
</ds:datastoreItem>
</file>

<file path=customXml/itemProps93.xml><?xml version="1.0" encoding="utf-8"?>
<ds:datastoreItem xmlns:ds="http://schemas.openxmlformats.org/officeDocument/2006/customXml" ds:itemID="{F68D128C-6153-45A3-8997-95264531EBEB}">
  <ds:schemaRefs/>
</ds:datastoreItem>
</file>

<file path=customXml/itemProps94.xml><?xml version="1.0" encoding="utf-8"?>
<ds:datastoreItem xmlns:ds="http://schemas.openxmlformats.org/officeDocument/2006/customXml" ds:itemID="{E97AE7B1-0C9C-4DEA-AECD-70514EE3E97D}">
  <ds:schemaRefs/>
</ds:datastoreItem>
</file>

<file path=customXml/itemProps95.xml><?xml version="1.0" encoding="utf-8"?>
<ds:datastoreItem xmlns:ds="http://schemas.openxmlformats.org/officeDocument/2006/customXml" ds:itemID="{F9761B9E-61E3-49FC-983D-258B883324AD}">
  <ds:schemaRefs/>
</ds:datastoreItem>
</file>

<file path=customXml/itemProps96.xml><?xml version="1.0" encoding="utf-8"?>
<ds:datastoreItem xmlns:ds="http://schemas.openxmlformats.org/officeDocument/2006/customXml" ds:itemID="{04979791-304C-4B56-9A7E-22146B081CC1}">
  <ds:schemaRefs/>
</ds:datastoreItem>
</file>

<file path=customXml/itemProps97.xml><?xml version="1.0" encoding="utf-8"?>
<ds:datastoreItem xmlns:ds="http://schemas.openxmlformats.org/officeDocument/2006/customXml" ds:itemID="{D1F883EC-F95D-4C76-8F8B-D61EA68BF256}">
  <ds:schemaRefs/>
</ds:datastoreItem>
</file>

<file path=customXml/itemProps98.xml><?xml version="1.0" encoding="utf-8"?>
<ds:datastoreItem xmlns:ds="http://schemas.openxmlformats.org/officeDocument/2006/customXml" ds:itemID="{D4F6BAB4-3B70-4861-BB23-0D6C820D8D7B}">
  <ds:schemaRefs/>
</ds:datastoreItem>
</file>

<file path=customXml/itemProps99.xml><?xml version="1.0" encoding="utf-8"?>
<ds:datastoreItem xmlns:ds="http://schemas.openxmlformats.org/officeDocument/2006/customXml" ds:itemID="{2B94342E-D645-431E-8625-276E8F0BF85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53A物理讲、练模版</Template>
  <TotalTime>0</TotalTime>
  <Words>15262</Words>
  <Application>WPS 演示</Application>
  <PresentationFormat>自定义</PresentationFormat>
  <Paragraphs>910</Paragraphs>
  <Slides>97</Slides>
  <Notes>89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82</vt:i4>
      </vt:variant>
      <vt:variant>
        <vt:lpstr>幻灯片标题</vt:lpstr>
      </vt:variant>
      <vt:variant>
        <vt:i4>97</vt:i4>
      </vt:variant>
    </vt:vector>
  </HeadingPairs>
  <TitlesOfParts>
    <vt:vector size="201" baseType="lpstr">
      <vt:lpstr>Arial</vt:lpstr>
      <vt:lpstr>宋体</vt:lpstr>
      <vt:lpstr>Wingdings</vt:lpstr>
      <vt:lpstr>微软雅黑</vt:lpstr>
      <vt:lpstr>楷体</vt:lpstr>
      <vt:lpstr>Times New Roman</vt:lpstr>
      <vt:lpstr>Times New Roman</vt:lpstr>
      <vt:lpstr>华文细黑</vt:lpstr>
      <vt:lpstr>楷体_GB2312</vt:lpstr>
      <vt:lpstr>新宋体</vt:lpstr>
      <vt:lpstr>NEU-BZ</vt:lpstr>
      <vt:lpstr>Times New Roman</vt:lpstr>
      <vt:lpstr>等线</vt:lpstr>
      <vt:lpstr>Arial Unicode MS</vt:lpstr>
      <vt:lpstr>Calibri</vt:lpstr>
      <vt:lpstr>黑体</vt:lpstr>
      <vt:lpstr>Arial Narrow</vt:lpstr>
      <vt:lpstr>Arial Unicode MS</vt:lpstr>
      <vt:lpstr>2_Office 主题​​</vt:lpstr>
      <vt:lpstr>自定义设计方案</vt:lpstr>
      <vt:lpstr>返回目录</vt:lpstr>
      <vt:lpstr>3_Office 主题​​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封面标题</dc:title>
  <dc:creator/>
  <cp:lastModifiedBy>唯一的尘埃 十三</cp:lastModifiedBy>
  <cp:revision>144</cp:revision>
  <dcterms:created xsi:type="dcterms:W3CDTF">2025-01-13T03:19:00Z</dcterms:created>
  <dcterms:modified xsi:type="dcterms:W3CDTF">2025-08-15T08:53:08Z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A39ADA3653AB42FB8E7F646BEA8FE959_13</vt:lpwstr>
  </property>
  <property fmtid="{D5CDD505-2E9C-101B-9397-08002B2CF9AE}" pid="3" name="KSOProductBuildVer">
    <vt:lpwstr>2052-12.1.0.22529</vt:lpwstr>
  </property>
</Properties>
</file>